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8"/>
  </p:notesMasterIdLst>
  <p:sldIdLst>
    <p:sldId id="256" r:id="rId5"/>
    <p:sldId id="258" r:id="rId6"/>
    <p:sldId id="262" r:id="rId7"/>
    <p:sldId id="263" r:id="rId8"/>
    <p:sldId id="259" r:id="rId9"/>
    <p:sldId id="284" r:id="rId10"/>
    <p:sldId id="285" r:id="rId11"/>
    <p:sldId id="287" r:id="rId12"/>
    <p:sldId id="286" r:id="rId13"/>
    <p:sldId id="260" r:id="rId14"/>
    <p:sldId id="261" r:id="rId15"/>
    <p:sldId id="264" r:id="rId16"/>
    <p:sldId id="265" r:id="rId17"/>
    <p:sldId id="288" r:id="rId18"/>
    <p:sldId id="266" r:id="rId19"/>
    <p:sldId id="271" r:id="rId20"/>
    <p:sldId id="268" r:id="rId21"/>
    <p:sldId id="269" r:id="rId22"/>
    <p:sldId id="283" r:id="rId23"/>
    <p:sldId id="272" r:id="rId24"/>
    <p:sldId id="279" r:id="rId25"/>
    <p:sldId id="280" r:id="rId26"/>
    <p:sldId id="281" r:id="rId27"/>
    <p:sldId id="274" r:id="rId28"/>
    <p:sldId id="273" r:id="rId29"/>
    <p:sldId id="282" r:id="rId30"/>
    <p:sldId id="275" r:id="rId31"/>
    <p:sldId id="278" r:id="rId32"/>
    <p:sldId id="277" r:id="rId33"/>
    <p:sldId id="270" r:id="rId34"/>
    <p:sldId id="276" r:id="rId35"/>
    <p:sldId id="289" r:id="rId36"/>
    <p:sldId id="267"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0620" autoAdjust="0"/>
  </p:normalViewPr>
  <p:slideViewPr>
    <p:cSldViewPr snapToGrid="0">
      <p:cViewPr varScale="1">
        <p:scale>
          <a:sx n="86" d="100"/>
          <a:sy n="86" d="100"/>
        </p:scale>
        <p:origin x="6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854DD6-6A34-4FF2-B2CF-634AD5E53786}" type="datetimeFigureOut">
              <a:rPr lang="en-US" smtClean="0"/>
              <a:t>11/12/2019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83E1D0-F90F-40F5-B684-D8B8AE9A303E}" type="slidenum">
              <a:rPr lang="en-US" smtClean="0"/>
              <a:t>‹#›</a:t>
            </a:fld>
            <a:endParaRPr lang="en-US"/>
          </a:p>
        </p:txBody>
      </p:sp>
    </p:spTree>
    <p:extLst>
      <p:ext uri="{BB962C8B-B14F-4D97-AF65-F5344CB8AC3E}">
        <p14:creationId xmlns:p14="http://schemas.microsoft.com/office/powerpoint/2010/main" val="3846640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3E1D0-F90F-40F5-B684-D8B8AE9A303E}" type="slidenum">
              <a:rPr lang="en-US" smtClean="0"/>
              <a:t>2</a:t>
            </a:fld>
            <a:endParaRPr lang="en-US"/>
          </a:p>
        </p:txBody>
      </p:sp>
    </p:spTree>
    <p:extLst>
      <p:ext uri="{BB962C8B-B14F-4D97-AF65-F5344CB8AC3E}">
        <p14:creationId xmlns:p14="http://schemas.microsoft.com/office/powerpoint/2010/main" val="3836630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3E1D0-F90F-40F5-B684-D8B8AE9A303E}" type="slidenum">
              <a:rPr lang="en-US" smtClean="0"/>
              <a:t>13</a:t>
            </a:fld>
            <a:endParaRPr lang="en-US"/>
          </a:p>
        </p:txBody>
      </p:sp>
    </p:spTree>
    <p:extLst>
      <p:ext uri="{BB962C8B-B14F-4D97-AF65-F5344CB8AC3E}">
        <p14:creationId xmlns:p14="http://schemas.microsoft.com/office/powerpoint/2010/main" val="2619868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3E1D0-F90F-40F5-B684-D8B8AE9A303E}" type="slidenum">
              <a:rPr lang="en-US" smtClean="0"/>
              <a:t>14</a:t>
            </a:fld>
            <a:endParaRPr lang="en-US"/>
          </a:p>
        </p:txBody>
      </p:sp>
    </p:spTree>
    <p:extLst>
      <p:ext uri="{BB962C8B-B14F-4D97-AF65-F5344CB8AC3E}">
        <p14:creationId xmlns:p14="http://schemas.microsoft.com/office/powerpoint/2010/main" val="133928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3E1D0-F90F-40F5-B684-D8B8AE9A303E}" type="slidenum">
              <a:rPr lang="en-US" smtClean="0"/>
              <a:t>15</a:t>
            </a:fld>
            <a:endParaRPr lang="en-US"/>
          </a:p>
        </p:txBody>
      </p:sp>
    </p:spTree>
    <p:extLst>
      <p:ext uri="{BB962C8B-B14F-4D97-AF65-F5344CB8AC3E}">
        <p14:creationId xmlns:p14="http://schemas.microsoft.com/office/powerpoint/2010/main" val="2522048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3E1D0-F90F-40F5-B684-D8B8AE9A303E}" type="slidenum">
              <a:rPr lang="en-US" smtClean="0"/>
              <a:t>16</a:t>
            </a:fld>
            <a:endParaRPr lang="en-US"/>
          </a:p>
        </p:txBody>
      </p:sp>
    </p:spTree>
    <p:extLst>
      <p:ext uri="{BB962C8B-B14F-4D97-AF65-F5344CB8AC3E}">
        <p14:creationId xmlns:p14="http://schemas.microsoft.com/office/powerpoint/2010/main" val="1557471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3E1D0-F90F-40F5-B684-D8B8AE9A303E}" type="slidenum">
              <a:rPr lang="en-US" smtClean="0"/>
              <a:t>17</a:t>
            </a:fld>
            <a:endParaRPr lang="en-US"/>
          </a:p>
        </p:txBody>
      </p:sp>
    </p:spTree>
    <p:extLst>
      <p:ext uri="{BB962C8B-B14F-4D97-AF65-F5344CB8AC3E}">
        <p14:creationId xmlns:p14="http://schemas.microsoft.com/office/powerpoint/2010/main" val="2806791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thought we could spend a few minutes looking a visual</a:t>
            </a:r>
            <a:r>
              <a:rPr lang="en-US" baseline="0" dirty="0"/>
              <a:t> literacy, which is an important aspect of information literacy. We’ve all heard the expression a picture is worth a thousand words, and it’s true. An image can convey so much and be more emotive than words. They can make you cry, laugh, astound you. In other words, they can be manipulative. </a:t>
            </a:r>
            <a:endParaRPr lang="en-US" dirty="0"/>
          </a:p>
        </p:txBody>
      </p:sp>
      <p:sp>
        <p:nvSpPr>
          <p:cNvPr id="4" name="Slide Number Placeholder 3"/>
          <p:cNvSpPr>
            <a:spLocks noGrp="1"/>
          </p:cNvSpPr>
          <p:nvPr>
            <p:ph type="sldNum" sz="quarter" idx="10"/>
          </p:nvPr>
        </p:nvSpPr>
        <p:spPr/>
        <p:txBody>
          <a:bodyPr/>
          <a:lstStyle/>
          <a:p>
            <a:fld id="{0C83E1D0-F90F-40F5-B684-D8B8AE9A303E}" type="slidenum">
              <a:rPr lang="en-US" smtClean="0"/>
              <a:t>18</a:t>
            </a:fld>
            <a:endParaRPr lang="en-US"/>
          </a:p>
        </p:txBody>
      </p:sp>
    </p:spTree>
    <p:extLst>
      <p:ext uri="{BB962C8B-B14F-4D97-AF65-F5344CB8AC3E}">
        <p14:creationId xmlns:p14="http://schemas.microsoft.com/office/powerpoint/2010/main" val="2121216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0C83E1D0-F90F-40F5-B684-D8B8AE9A303E}" type="slidenum">
              <a:rPr lang="en-US" smtClean="0"/>
              <a:t>19</a:t>
            </a:fld>
            <a:endParaRPr lang="en-US"/>
          </a:p>
        </p:txBody>
      </p:sp>
    </p:spTree>
    <p:extLst>
      <p:ext uri="{BB962C8B-B14F-4D97-AF65-F5344CB8AC3E}">
        <p14:creationId xmlns:p14="http://schemas.microsoft.com/office/powerpoint/2010/main" val="540424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err="1"/>
              <a:t>BuzzFeed</a:t>
            </a:r>
            <a:endParaRPr lang="en-US" dirty="0"/>
          </a:p>
        </p:txBody>
      </p:sp>
      <p:sp>
        <p:nvSpPr>
          <p:cNvPr id="4" name="Slide Number Placeholder 3"/>
          <p:cNvSpPr>
            <a:spLocks noGrp="1"/>
          </p:cNvSpPr>
          <p:nvPr>
            <p:ph type="sldNum" sz="quarter" idx="10"/>
          </p:nvPr>
        </p:nvSpPr>
        <p:spPr/>
        <p:txBody>
          <a:bodyPr/>
          <a:lstStyle/>
          <a:p>
            <a:fld id="{0C83E1D0-F90F-40F5-B684-D8B8AE9A303E}" type="slidenum">
              <a:rPr lang="en-US" smtClean="0"/>
              <a:t>20</a:t>
            </a:fld>
            <a:endParaRPr lang="en-US"/>
          </a:p>
        </p:txBody>
      </p:sp>
    </p:spTree>
    <p:extLst>
      <p:ext uri="{BB962C8B-B14F-4D97-AF65-F5344CB8AC3E}">
        <p14:creationId xmlns:p14="http://schemas.microsoft.com/office/powerpoint/2010/main" val="2769719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err="1"/>
              <a:t>BuzzFeed</a:t>
            </a:r>
            <a:r>
              <a:rPr lang="en-US" dirty="0"/>
              <a:t> </a:t>
            </a:r>
          </a:p>
          <a:p>
            <a:endParaRPr lang="en-US" dirty="0"/>
          </a:p>
        </p:txBody>
      </p:sp>
      <p:sp>
        <p:nvSpPr>
          <p:cNvPr id="4" name="Slide Number Placeholder 3"/>
          <p:cNvSpPr>
            <a:spLocks noGrp="1"/>
          </p:cNvSpPr>
          <p:nvPr>
            <p:ph type="sldNum" sz="quarter" idx="10"/>
          </p:nvPr>
        </p:nvSpPr>
        <p:spPr/>
        <p:txBody>
          <a:bodyPr/>
          <a:lstStyle/>
          <a:p>
            <a:fld id="{0C83E1D0-F90F-40F5-B684-D8B8AE9A303E}" type="slidenum">
              <a:rPr lang="en-US" smtClean="0"/>
              <a:t>21</a:t>
            </a:fld>
            <a:endParaRPr lang="en-US"/>
          </a:p>
        </p:txBody>
      </p:sp>
    </p:spTree>
    <p:extLst>
      <p:ext uri="{BB962C8B-B14F-4D97-AF65-F5344CB8AC3E}">
        <p14:creationId xmlns:p14="http://schemas.microsoft.com/office/powerpoint/2010/main" val="2280415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r>
              <a:rPr lang="en-US" baseline="0" dirty="0"/>
              <a:t> </a:t>
            </a:r>
            <a:r>
              <a:rPr lang="en-US" baseline="0" dirty="0" err="1"/>
              <a:t>BuzzFeed</a:t>
            </a:r>
            <a:endParaRPr lang="en-US" baseline="0" dirty="0"/>
          </a:p>
        </p:txBody>
      </p:sp>
      <p:sp>
        <p:nvSpPr>
          <p:cNvPr id="4" name="Slide Number Placeholder 3"/>
          <p:cNvSpPr>
            <a:spLocks noGrp="1"/>
          </p:cNvSpPr>
          <p:nvPr>
            <p:ph type="sldNum" sz="quarter" idx="10"/>
          </p:nvPr>
        </p:nvSpPr>
        <p:spPr/>
        <p:txBody>
          <a:bodyPr/>
          <a:lstStyle/>
          <a:p>
            <a:fld id="{0C83E1D0-F90F-40F5-B684-D8B8AE9A303E}" type="slidenum">
              <a:rPr lang="en-US" smtClean="0"/>
              <a:t>22</a:t>
            </a:fld>
            <a:endParaRPr lang="en-US"/>
          </a:p>
        </p:txBody>
      </p:sp>
    </p:spTree>
    <p:extLst>
      <p:ext uri="{BB962C8B-B14F-4D97-AF65-F5344CB8AC3E}">
        <p14:creationId xmlns:p14="http://schemas.microsoft.com/office/powerpoint/2010/main" val="2493729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3E1D0-F90F-40F5-B684-D8B8AE9A303E}" type="slidenum">
              <a:rPr lang="en-US" smtClean="0"/>
              <a:t>4</a:t>
            </a:fld>
            <a:endParaRPr lang="en-US"/>
          </a:p>
        </p:txBody>
      </p:sp>
    </p:spTree>
    <p:extLst>
      <p:ext uri="{BB962C8B-B14F-4D97-AF65-F5344CB8AC3E}">
        <p14:creationId xmlns:p14="http://schemas.microsoft.com/office/powerpoint/2010/main" val="1161233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r>
              <a:rPr lang="en-US" baseline="0" dirty="0"/>
              <a:t> </a:t>
            </a:r>
            <a:r>
              <a:rPr lang="en-US" baseline="0" dirty="0" err="1"/>
              <a:t>BuzzFeed</a:t>
            </a:r>
            <a:endParaRPr lang="en-US" baseline="0" dirty="0"/>
          </a:p>
        </p:txBody>
      </p:sp>
      <p:sp>
        <p:nvSpPr>
          <p:cNvPr id="4" name="Slide Number Placeholder 3"/>
          <p:cNvSpPr>
            <a:spLocks noGrp="1"/>
          </p:cNvSpPr>
          <p:nvPr>
            <p:ph type="sldNum" sz="quarter" idx="10"/>
          </p:nvPr>
        </p:nvSpPr>
        <p:spPr/>
        <p:txBody>
          <a:bodyPr/>
          <a:lstStyle/>
          <a:p>
            <a:fld id="{0C83E1D0-F90F-40F5-B684-D8B8AE9A303E}" type="slidenum">
              <a:rPr lang="en-US" smtClean="0"/>
              <a:t>23</a:t>
            </a:fld>
            <a:endParaRPr lang="en-US"/>
          </a:p>
        </p:txBody>
      </p:sp>
    </p:spTree>
    <p:extLst>
      <p:ext uri="{BB962C8B-B14F-4D97-AF65-F5344CB8AC3E}">
        <p14:creationId xmlns:p14="http://schemas.microsoft.com/office/powerpoint/2010/main" val="1388106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3E1D0-F90F-40F5-B684-D8B8AE9A303E}" type="slidenum">
              <a:rPr lang="en-US" smtClean="0"/>
              <a:t>24</a:t>
            </a:fld>
            <a:endParaRPr lang="en-US"/>
          </a:p>
        </p:txBody>
      </p:sp>
    </p:spTree>
    <p:extLst>
      <p:ext uri="{BB962C8B-B14F-4D97-AF65-F5344CB8AC3E}">
        <p14:creationId xmlns:p14="http://schemas.microsoft.com/office/powerpoint/2010/main" val="3109843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3E1D0-F90F-40F5-B684-D8B8AE9A303E}" type="slidenum">
              <a:rPr lang="en-US" smtClean="0"/>
              <a:t>25</a:t>
            </a:fld>
            <a:endParaRPr lang="en-US"/>
          </a:p>
        </p:txBody>
      </p:sp>
    </p:spTree>
    <p:extLst>
      <p:ext uri="{BB962C8B-B14F-4D97-AF65-F5344CB8AC3E}">
        <p14:creationId xmlns:p14="http://schemas.microsoft.com/office/powerpoint/2010/main" val="3668786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r>
              <a:rPr lang="en-US" baseline="0" dirty="0"/>
              <a:t> </a:t>
            </a:r>
            <a:r>
              <a:rPr lang="en-US" baseline="0" dirty="0" err="1"/>
              <a:t>BuzzFeed</a:t>
            </a:r>
            <a:endParaRPr lang="en-US" baseline="0" dirty="0"/>
          </a:p>
        </p:txBody>
      </p:sp>
      <p:sp>
        <p:nvSpPr>
          <p:cNvPr id="4" name="Slide Number Placeholder 3"/>
          <p:cNvSpPr>
            <a:spLocks noGrp="1"/>
          </p:cNvSpPr>
          <p:nvPr>
            <p:ph type="sldNum" sz="quarter" idx="10"/>
          </p:nvPr>
        </p:nvSpPr>
        <p:spPr/>
        <p:txBody>
          <a:bodyPr/>
          <a:lstStyle/>
          <a:p>
            <a:fld id="{0C83E1D0-F90F-40F5-B684-D8B8AE9A303E}" type="slidenum">
              <a:rPr lang="en-US" smtClean="0"/>
              <a:t>26</a:t>
            </a:fld>
            <a:endParaRPr lang="en-US"/>
          </a:p>
        </p:txBody>
      </p:sp>
    </p:spTree>
    <p:extLst>
      <p:ext uri="{BB962C8B-B14F-4D97-AF65-F5344CB8AC3E}">
        <p14:creationId xmlns:p14="http://schemas.microsoft.com/office/powerpoint/2010/main" val="3509251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Source: </a:t>
            </a:r>
            <a:r>
              <a:rPr lang="en-US" baseline="0" dirty="0" err="1"/>
              <a:t>BuzzFeed</a:t>
            </a:r>
            <a:endParaRPr lang="en-US" dirty="0"/>
          </a:p>
        </p:txBody>
      </p:sp>
      <p:sp>
        <p:nvSpPr>
          <p:cNvPr id="4" name="Slide Number Placeholder 3"/>
          <p:cNvSpPr>
            <a:spLocks noGrp="1"/>
          </p:cNvSpPr>
          <p:nvPr>
            <p:ph type="sldNum" sz="quarter" idx="10"/>
          </p:nvPr>
        </p:nvSpPr>
        <p:spPr/>
        <p:txBody>
          <a:bodyPr/>
          <a:lstStyle/>
          <a:p>
            <a:fld id="{0C83E1D0-F90F-40F5-B684-D8B8AE9A303E}" type="slidenum">
              <a:rPr lang="en-US" smtClean="0"/>
              <a:t>27</a:t>
            </a:fld>
            <a:endParaRPr lang="en-US"/>
          </a:p>
        </p:txBody>
      </p:sp>
    </p:spTree>
    <p:extLst>
      <p:ext uri="{BB962C8B-B14F-4D97-AF65-F5344CB8AC3E}">
        <p14:creationId xmlns:p14="http://schemas.microsoft.com/office/powerpoint/2010/main" val="4139812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3E1D0-F90F-40F5-B684-D8B8AE9A303E}" type="slidenum">
              <a:rPr lang="en-US" smtClean="0"/>
              <a:t>28</a:t>
            </a:fld>
            <a:endParaRPr lang="en-US"/>
          </a:p>
        </p:txBody>
      </p:sp>
    </p:spTree>
    <p:extLst>
      <p:ext uri="{BB962C8B-B14F-4D97-AF65-F5344CB8AC3E}">
        <p14:creationId xmlns:p14="http://schemas.microsoft.com/office/powerpoint/2010/main" val="820655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Arizona State University</a:t>
            </a:r>
            <a:r>
              <a:rPr lang="en-US" baseline="0" dirty="0"/>
              <a:t> News Co/Lab</a:t>
            </a:r>
            <a:endParaRPr lang="en-US" dirty="0"/>
          </a:p>
        </p:txBody>
      </p:sp>
      <p:sp>
        <p:nvSpPr>
          <p:cNvPr id="4" name="Slide Number Placeholder 3"/>
          <p:cNvSpPr>
            <a:spLocks noGrp="1"/>
          </p:cNvSpPr>
          <p:nvPr>
            <p:ph type="sldNum" sz="quarter" idx="10"/>
          </p:nvPr>
        </p:nvSpPr>
        <p:spPr/>
        <p:txBody>
          <a:bodyPr/>
          <a:lstStyle/>
          <a:p>
            <a:fld id="{0C83E1D0-F90F-40F5-B684-D8B8AE9A303E}" type="slidenum">
              <a:rPr lang="en-US" smtClean="0"/>
              <a:t>29</a:t>
            </a:fld>
            <a:endParaRPr lang="en-US"/>
          </a:p>
        </p:txBody>
      </p:sp>
    </p:spTree>
    <p:extLst>
      <p:ext uri="{BB962C8B-B14F-4D97-AF65-F5344CB8AC3E}">
        <p14:creationId xmlns:p14="http://schemas.microsoft.com/office/powerpoint/2010/main" val="159684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3E1D0-F90F-40F5-B684-D8B8AE9A303E}" type="slidenum">
              <a:rPr lang="en-US" smtClean="0"/>
              <a:t>30</a:t>
            </a:fld>
            <a:endParaRPr lang="en-US"/>
          </a:p>
        </p:txBody>
      </p:sp>
    </p:spTree>
    <p:extLst>
      <p:ext uri="{BB962C8B-B14F-4D97-AF65-F5344CB8AC3E}">
        <p14:creationId xmlns:p14="http://schemas.microsoft.com/office/powerpoint/2010/main" val="2023341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Arizona State University News Co/Lab</a:t>
            </a: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0C83E1D0-F90F-40F5-B684-D8B8AE9A303E}" type="slidenum">
              <a:rPr lang="en-US" smtClean="0"/>
              <a:t>31</a:t>
            </a:fld>
            <a:endParaRPr lang="en-US"/>
          </a:p>
        </p:txBody>
      </p:sp>
    </p:spTree>
    <p:extLst>
      <p:ext uri="{BB962C8B-B14F-4D97-AF65-F5344CB8AC3E}">
        <p14:creationId xmlns:p14="http://schemas.microsoft.com/office/powerpoint/2010/main" val="3202733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Financial Times Magazine,</a:t>
            </a:r>
            <a:r>
              <a:rPr lang="en-US" baseline="0" dirty="0"/>
              <a:t> Oct 23, 2019</a:t>
            </a:r>
          </a:p>
          <a:p>
            <a:r>
              <a:rPr lang="en-US" baseline="0" dirty="0"/>
              <a:t>“Can you believe your eyes? How </a:t>
            </a:r>
            <a:r>
              <a:rPr lang="en-US" baseline="0" dirty="0" err="1"/>
              <a:t>deepfakes</a:t>
            </a:r>
            <a:r>
              <a:rPr lang="en-US" baseline="0" dirty="0"/>
              <a:t> are coming to politics.” </a:t>
            </a:r>
          </a:p>
          <a:p>
            <a:endParaRPr lang="en-US" dirty="0"/>
          </a:p>
        </p:txBody>
      </p:sp>
      <p:sp>
        <p:nvSpPr>
          <p:cNvPr id="4" name="Slide Number Placeholder 3"/>
          <p:cNvSpPr>
            <a:spLocks noGrp="1"/>
          </p:cNvSpPr>
          <p:nvPr>
            <p:ph type="sldNum" sz="quarter" idx="10"/>
          </p:nvPr>
        </p:nvSpPr>
        <p:spPr/>
        <p:txBody>
          <a:bodyPr/>
          <a:lstStyle/>
          <a:p>
            <a:fld id="{0C83E1D0-F90F-40F5-B684-D8B8AE9A303E}" type="slidenum">
              <a:rPr lang="en-US" smtClean="0"/>
              <a:t>32</a:t>
            </a:fld>
            <a:endParaRPr lang="en-US"/>
          </a:p>
        </p:txBody>
      </p:sp>
    </p:spTree>
    <p:extLst>
      <p:ext uri="{BB962C8B-B14F-4D97-AF65-F5344CB8AC3E}">
        <p14:creationId xmlns:p14="http://schemas.microsoft.com/office/powerpoint/2010/main" val="1571079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3E1D0-F90F-40F5-B684-D8B8AE9A303E}" type="slidenum">
              <a:rPr lang="en-US" smtClean="0"/>
              <a:t>5</a:t>
            </a:fld>
            <a:endParaRPr lang="en-US"/>
          </a:p>
        </p:txBody>
      </p:sp>
    </p:spTree>
    <p:extLst>
      <p:ext uri="{BB962C8B-B14F-4D97-AF65-F5344CB8AC3E}">
        <p14:creationId xmlns:p14="http://schemas.microsoft.com/office/powerpoint/2010/main" val="802190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3E1D0-F90F-40F5-B684-D8B8AE9A303E}" type="slidenum">
              <a:rPr lang="en-US" smtClean="0"/>
              <a:t>33</a:t>
            </a:fld>
            <a:endParaRPr lang="en-US"/>
          </a:p>
        </p:txBody>
      </p:sp>
    </p:spTree>
    <p:extLst>
      <p:ext uri="{BB962C8B-B14F-4D97-AF65-F5344CB8AC3E}">
        <p14:creationId xmlns:p14="http://schemas.microsoft.com/office/powerpoint/2010/main" val="2728909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3E1D0-F90F-40F5-B684-D8B8AE9A303E}" type="slidenum">
              <a:rPr lang="en-US" smtClean="0"/>
              <a:t>6</a:t>
            </a:fld>
            <a:endParaRPr lang="en-US"/>
          </a:p>
        </p:txBody>
      </p:sp>
    </p:spTree>
    <p:extLst>
      <p:ext uri="{BB962C8B-B14F-4D97-AF65-F5344CB8AC3E}">
        <p14:creationId xmlns:p14="http://schemas.microsoft.com/office/powerpoint/2010/main" val="1888884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3E1D0-F90F-40F5-B684-D8B8AE9A303E}" type="slidenum">
              <a:rPr lang="en-US" smtClean="0"/>
              <a:t>7</a:t>
            </a:fld>
            <a:endParaRPr lang="en-US"/>
          </a:p>
        </p:txBody>
      </p:sp>
    </p:spTree>
    <p:extLst>
      <p:ext uri="{BB962C8B-B14F-4D97-AF65-F5344CB8AC3E}">
        <p14:creationId xmlns:p14="http://schemas.microsoft.com/office/powerpoint/2010/main" val="1857406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3E1D0-F90F-40F5-B684-D8B8AE9A303E}" type="slidenum">
              <a:rPr lang="en-US" smtClean="0"/>
              <a:t>8</a:t>
            </a:fld>
            <a:endParaRPr lang="en-US"/>
          </a:p>
        </p:txBody>
      </p:sp>
    </p:spTree>
    <p:extLst>
      <p:ext uri="{BB962C8B-B14F-4D97-AF65-F5344CB8AC3E}">
        <p14:creationId xmlns:p14="http://schemas.microsoft.com/office/powerpoint/2010/main" val="2563165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3E1D0-F90F-40F5-B684-D8B8AE9A303E}" type="slidenum">
              <a:rPr lang="en-US" smtClean="0"/>
              <a:t>9</a:t>
            </a:fld>
            <a:endParaRPr lang="en-US"/>
          </a:p>
        </p:txBody>
      </p:sp>
    </p:spTree>
    <p:extLst>
      <p:ext uri="{BB962C8B-B14F-4D97-AF65-F5344CB8AC3E}">
        <p14:creationId xmlns:p14="http://schemas.microsoft.com/office/powerpoint/2010/main" val="632966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3E1D0-F90F-40F5-B684-D8B8AE9A303E}" type="slidenum">
              <a:rPr lang="en-US" smtClean="0"/>
              <a:t>10</a:t>
            </a:fld>
            <a:endParaRPr lang="en-US"/>
          </a:p>
        </p:txBody>
      </p:sp>
    </p:spTree>
    <p:extLst>
      <p:ext uri="{BB962C8B-B14F-4D97-AF65-F5344CB8AC3E}">
        <p14:creationId xmlns:p14="http://schemas.microsoft.com/office/powerpoint/2010/main" val="301076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3E1D0-F90F-40F5-B684-D8B8AE9A303E}" type="slidenum">
              <a:rPr lang="en-US" smtClean="0"/>
              <a:t>11</a:t>
            </a:fld>
            <a:endParaRPr lang="en-US"/>
          </a:p>
        </p:txBody>
      </p:sp>
    </p:spTree>
    <p:extLst>
      <p:ext uri="{BB962C8B-B14F-4D97-AF65-F5344CB8AC3E}">
        <p14:creationId xmlns:p14="http://schemas.microsoft.com/office/powerpoint/2010/main" val="1807523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11/12/2019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11/12/2019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
        <p:nvSpPr>
          <p:cNvPr id="13" name="MSIPCMContentMarking" descr="{&quot;HashCode&quot;:549228713,&quot;Placement&quot;:&quot;Footer&quot;}"/>
          <p:cNvSpPr txBox="1"/>
          <p:nvPr userDrawn="1"/>
        </p:nvSpPr>
        <p:spPr>
          <a:xfrm>
            <a:off x="5500525" y="6610042"/>
            <a:ext cx="1190949" cy="247958"/>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00"/>
                </a:solidFill>
                <a:latin typeface="Times New Roman" panose="02020603050405020304" pitchFamily="18" charset="0"/>
              </a:rPr>
              <a:t>UNCLASSIFIED</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ala.org/tools/programming/post-truth-fake-news-and-new-era-information-literacy" TargetMode="External"/><Relationship Id="rId5" Type="http://schemas.openxmlformats.org/officeDocument/2006/relationships/hyperlink" Target="https://www.ifla.org/FR/publications/node/67341?og=7407" TargetMode="External"/><Relationship Id="rId4" Type="http://schemas.openxmlformats.org/officeDocument/2006/relationships/hyperlink" Target="https://www.ifla.org/publications/ifla-media-and-information-literacy-recommendation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youtube.com/watch?v=2jR8zWqyHB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cid:image001.jpg@01D58B48.770F8670" TargetMode="Externa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learningenglish.voanews.com/a/news-litaracy-introduction-news-through-time/4387984.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skillsyouneed.com/learn/critical-thinking.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Is “fake news” real?</a:t>
            </a:r>
          </a:p>
        </p:txBody>
      </p:sp>
      <p:sp>
        <p:nvSpPr>
          <p:cNvPr id="3" name="Subtitle 2"/>
          <p:cNvSpPr>
            <a:spLocks noGrp="1"/>
          </p:cNvSpPr>
          <p:nvPr>
            <p:ph type="subTitle" idx="1"/>
          </p:nvPr>
        </p:nvSpPr>
        <p:spPr/>
        <p:txBody>
          <a:bodyPr/>
          <a:lstStyle/>
          <a:p>
            <a:r>
              <a:rPr lang="en-US" b="1" i="1" dirty="0">
                <a:solidFill>
                  <a:srgbClr val="002060"/>
                </a:solidFill>
              </a:rPr>
              <a:t>Fake News, Information &amp; Libraries</a:t>
            </a:r>
          </a:p>
          <a:p>
            <a:r>
              <a:rPr lang="en-US" b="1" i="1" dirty="0">
                <a:solidFill>
                  <a:srgbClr val="002060"/>
                </a:solidFill>
              </a:rPr>
              <a:t>November 9, 2019</a:t>
            </a:r>
          </a:p>
          <a:p>
            <a:endParaRPr lang="en-US" b="1" i="1" dirty="0">
              <a:solidFill>
                <a:srgbClr val="002060"/>
              </a:solidFill>
            </a:endParaRPr>
          </a:p>
          <a:p>
            <a:r>
              <a:rPr lang="en-US" b="1" i="1" dirty="0">
                <a:solidFill>
                  <a:srgbClr val="002060"/>
                </a:solidFill>
              </a:rPr>
              <a:t>Anne Johnson, U.S. Embassy Rome</a:t>
            </a:r>
          </a:p>
        </p:txBody>
      </p:sp>
    </p:spTree>
    <p:extLst>
      <p:ext uri="{BB962C8B-B14F-4D97-AF65-F5344CB8AC3E}">
        <p14:creationId xmlns:p14="http://schemas.microsoft.com/office/powerpoint/2010/main" val="3089902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96D4A2-D383-49BD-B858-A1F06A7F55C4}"/>
              </a:ext>
            </a:extLst>
          </p:cNvPr>
          <p:cNvPicPr>
            <a:picLocks noChangeAspect="1"/>
          </p:cNvPicPr>
          <p:nvPr/>
        </p:nvPicPr>
        <p:blipFill>
          <a:blip r:embed="rId3"/>
          <a:stretch>
            <a:fillRect/>
          </a:stretch>
        </p:blipFill>
        <p:spPr>
          <a:xfrm>
            <a:off x="0" y="0"/>
            <a:ext cx="12192000" cy="6842676"/>
          </a:xfrm>
          <a:prstGeom prst="rect">
            <a:avLst/>
          </a:prstGeom>
        </p:spPr>
      </p:pic>
      <p:sp>
        <p:nvSpPr>
          <p:cNvPr id="2" name="Title 1"/>
          <p:cNvSpPr>
            <a:spLocks noGrp="1"/>
          </p:cNvSpPr>
          <p:nvPr>
            <p:ph type="title"/>
          </p:nvPr>
        </p:nvSpPr>
        <p:spPr/>
        <p:txBody>
          <a:bodyPr/>
          <a:lstStyle/>
          <a:p>
            <a:r>
              <a:rPr lang="en-US" dirty="0"/>
              <a:t>WHAT CAN LIBRARIES DO?</a:t>
            </a:r>
          </a:p>
        </p:txBody>
      </p:sp>
      <p:sp>
        <p:nvSpPr>
          <p:cNvPr id="3" name="Content Placeholder 2"/>
          <p:cNvSpPr>
            <a:spLocks noGrp="1"/>
          </p:cNvSpPr>
          <p:nvPr>
            <p:ph idx="1"/>
          </p:nvPr>
        </p:nvSpPr>
        <p:spPr/>
        <p:txBody>
          <a:bodyPr>
            <a:normAutofit fontScale="92500"/>
          </a:bodyPr>
          <a:lstStyle/>
          <a:p>
            <a:pPr marL="0" indent="0">
              <a:buNone/>
            </a:pPr>
            <a:r>
              <a:rPr lang="en-US" sz="2800" dirty="0">
                <a:solidFill>
                  <a:srgbClr val="002060"/>
                </a:solidFill>
              </a:rPr>
              <a:t>RAISE AWARENESS:</a:t>
            </a:r>
          </a:p>
          <a:p>
            <a:r>
              <a:rPr lang="en-US" sz="2800" dirty="0">
                <a:solidFill>
                  <a:srgbClr val="002060"/>
                </a:solidFill>
              </a:rPr>
              <a:t>Through targeted campaigns (aimed at a specific audience), such as during literacy months</a:t>
            </a:r>
          </a:p>
          <a:p>
            <a:r>
              <a:rPr lang="en-US" sz="2800" dirty="0">
                <a:solidFill>
                  <a:srgbClr val="002060"/>
                </a:solidFill>
              </a:rPr>
              <a:t>Posters which highlight the importance of information/media or digital literacy</a:t>
            </a:r>
          </a:p>
          <a:p>
            <a:r>
              <a:rPr lang="en-US" sz="2800" dirty="0">
                <a:solidFill>
                  <a:srgbClr val="002060"/>
                </a:solidFill>
              </a:rPr>
              <a:t>Online campaigns using social media </a:t>
            </a:r>
          </a:p>
          <a:p>
            <a:r>
              <a:rPr lang="en-US" sz="2800" dirty="0">
                <a:solidFill>
                  <a:srgbClr val="002060"/>
                </a:solidFill>
              </a:rPr>
              <a:t>Offer public programs with qualified speakers       </a:t>
            </a:r>
          </a:p>
        </p:txBody>
      </p:sp>
      <p:pic>
        <p:nvPicPr>
          <p:cNvPr id="4"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5374" y="1799165"/>
            <a:ext cx="2498725" cy="344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887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FEDDD6-886A-4B82-8EF6-0CF447F73263}"/>
              </a:ext>
            </a:extLst>
          </p:cNvPr>
          <p:cNvPicPr>
            <a:picLocks noChangeAspect="1"/>
          </p:cNvPicPr>
          <p:nvPr/>
        </p:nvPicPr>
        <p:blipFill>
          <a:blip r:embed="rId3"/>
          <a:stretch>
            <a:fillRect/>
          </a:stretch>
        </p:blipFill>
        <p:spPr>
          <a:xfrm>
            <a:off x="0" y="0"/>
            <a:ext cx="12192000" cy="6842676"/>
          </a:xfrm>
          <a:prstGeom prst="rect">
            <a:avLst/>
          </a:prstGeom>
        </p:spPr>
      </p:pic>
      <p:sp>
        <p:nvSpPr>
          <p:cNvPr id="2" name="Title 1"/>
          <p:cNvSpPr>
            <a:spLocks noGrp="1"/>
          </p:cNvSpPr>
          <p:nvPr>
            <p:ph type="title"/>
          </p:nvPr>
        </p:nvSpPr>
        <p:spPr/>
        <p:txBody>
          <a:bodyPr/>
          <a:lstStyle/>
          <a:p>
            <a:r>
              <a:rPr lang="en-US" dirty="0"/>
              <a:t>What can libraries do?</a:t>
            </a:r>
          </a:p>
        </p:txBody>
      </p:sp>
      <p:sp>
        <p:nvSpPr>
          <p:cNvPr id="3" name="Content Placeholder 2"/>
          <p:cNvSpPr>
            <a:spLocks noGrp="1"/>
          </p:cNvSpPr>
          <p:nvPr>
            <p:ph idx="1"/>
          </p:nvPr>
        </p:nvSpPr>
        <p:spPr/>
        <p:txBody>
          <a:bodyPr>
            <a:noAutofit/>
          </a:bodyPr>
          <a:lstStyle/>
          <a:p>
            <a:pPr marL="0" indent="0">
              <a:buNone/>
            </a:pPr>
            <a:r>
              <a:rPr lang="en-US" sz="2800" dirty="0">
                <a:solidFill>
                  <a:srgbClr val="002060"/>
                </a:solidFill>
              </a:rPr>
              <a:t>TRAINING FOR THE PUBLIC:</a:t>
            </a:r>
          </a:p>
          <a:p>
            <a:r>
              <a:rPr lang="en-US" sz="2800" dirty="0">
                <a:solidFill>
                  <a:srgbClr val="002060"/>
                </a:solidFill>
              </a:rPr>
              <a:t>Offer training to teens on information/media literacy</a:t>
            </a:r>
          </a:p>
          <a:p>
            <a:r>
              <a:rPr lang="en-US" sz="2800" dirty="0">
                <a:solidFill>
                  <a:srgbClr val="002060"/>
                </a:solidFill>
              </a:rPr>
              <a:t>Offer training to university students</a:t>
            </a:r>
          </a:p>
          <a:p>
            <a:r>
              <a:rPr lang="en-US" sz="2800" dirty="0">
                <a:solidFill>
                  <a:srgbClr val="002060"/>
                </a:solidFill>
              </a:rPr>
              <a:t>Offer training to the general public (consider social media training for older adults and include ways to spot misinformation or media manipulation)</a:t>
            </a:r>
          </a:p>
        </p:txBody>
      </p:sp>
      <p:sp>
        <p:nvSpPr>
          <p:cNvPr id="4" name="AutoShape 2" descr="Image result for newseum media literacy pos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newseum media literacy pos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11801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E2CC54-CC1F-4169-BD6E-8BF601A6EB5F}"/>
              </a:ext>
            </a:extLst>
          </p:cNvPr>
          <p:cNvPicPr>
            <a:picLocks noChangeAspect="1"/>
          </p:cNvPicPr>
          <p:nvPr/>
        </p:nvPicPr>
        <p:blipFill>
          <a:blip r:embed="rId2"/>
          <a:stretch>
            <a:fillRect/>
          </a:stretch>
        </p:blipFill>
        <p:spPr>
          <a:xfrm>
            <a:off x="0" y="0"/>
            <a:ext cx="12192000" cy="6842676"/>
          </a:xfrm>
          <a:prstGeom prst="rect">
            <a:avLst/>
          </a:prstGeom>
        </p:spPr>
      </p:pic>
      <p:sp>
        <p:nvSpPr>
          <p:cNvPr id="2" name="Title 1"/>
          <p:cNvSpPr>
            <a:spLocks noGrp="1"/>
          </p:cNvSpPr>
          <p:nvPr>
            <p:ph type="title"/>
          </p:nvPr>
        </p:nvSpPr>
        <p:spPr/>
        <p:txBody>
          <a:bodyPr/>
          <a:lstStyle/>
          <a:p>
            <a:r>
              <a:rPr lang="en-US" dirty="0"/>
              <a:t>What can libraries do?</a:t>
            </a:r>
          </a:p>
        </p:txBody>
      </p:sp>
      <p:sp>
        <p:nvSpPr>
          <p:cNvPr id="3" name="Content Placeholder 2"/>
          <p:cNvSpPr>
            <a:spLocks noGrp="1"/>
          </p:cNvSpPr>
          <p:nvPr>
            <p:ph idx="1"/>
          </p:nvPr>
        </p:nvSpPr>
        <p:spPr/>
        <p:txBody>
          <a:bodyPr>
            <a:normAutofit/>
          </a:bodyPr>
          <a:lstStyle/>
          <a:p>
            <a:pPr marL="0" indent="0">
              <a:buNone/>
            </a:pPr>
            <a:r>
              <a:rPr lang="en-US" sz="2800" dirty="0">
                <a:solidFill>
                  <a:srgbClr val="002060"/>
                </a:solidFill>
              </a:rPr>
              <a:t>MODEL MAINTAINING BALANCED VIEWS:</a:t>
            </a:r>
          </a:p>
          <a:p>
            <a:r>
              <a:rPr lang="en-US" sz="2800" dirty="0">
                <a:solidFill>
                  <a:srgbClr val="002060"/>
                </a:solidFill>
              </a:rPr>
              <a:t>Have a collection policy that supports a wide variety of viewpoints</a:t>
            </a:r>
          </a:p>
          <a:p>
            <a:r>
              <a:rPr lang="en-US" sz="2800" dirty="0">
                <a:solidFill>
                  <a:srgbClr val="002060"/>
                </a:solidFill>
              </a:rPr>
              <a:t>Offer a variety of resources in collections (both print and digital collections)</a:t>
            </a:r>
          </a:p>
        </p:txBody>
      </p:sp>
    </p:spTree>
    <p:extLst>
      <p:ext uri="{BB962C8B-B14F-4D97-AF65-F5344CB8AC3E}">
        <p14:creationId xmlns:p14="http://schemas.microsoft.com/office/powerpoint/2010/main" val="3692426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4EB81C-066E-4C2B-888C-57CFB92EE071}"/>
              </a:ext>
            </a:extLst>
          </p:cNvPr>
          <p:cNvPicPr>
            <a:picLocks noChangeAspect="1"/>
          </p:cNvPicPr>
          <p:nvPr/>
        </p:nvPicPr>
        <p:blipFill>
          <a:blip r:embed="rId3"/>
          <a:stretch>
            <a:fillRect/>
          </a:stretch>
        </p:blipFill>
        <p:spPr>
          <a:xfrm>
            <a:off x="0" y="0"/>
            <a:ext cx="12192000" cy="6842676"/>
          </a:xfrm>
          <a:prstGeom prst="rect">
            <a:avLst/>
          </a:prstGeom>
        </p:spPr>
      </p:pic>
      <p:sp>
        <p:nvSpPr>
          <p:cNvPr id="2" name="Title 1"/>
          <p:cNvSpPr>
            <a:spLocks noGrp="1"/>
          </p:cNvSpPr>
          <p:nvPr>
            <p:ph type="title"/>
          </p:nvPr>
        </p:nvSpPr>
        <p:spPr/>
        <p:txBody>
          <a:bodyPr/>
          <a:lstStyle/>
          <a:p>
            <a:r>
              <a:rPr lang="en-US" dirty="0"/>
              <a:t>What can libraries do?</a:t>
            </a:r>
          </a:p>
        </p:txBody>
      </p:sp>
      <p:sp>
        <p:nvSpPr>
          <p:cNvPr id="3" name="Content Placeholder 2"/>
          <p:cNvSpPr>
            <a:spLocks noGrp="1"/>
          </p:cNvSpPr>
          <p:nvPr>
            <p:ph idx="1"/>
          </p:nvPr>
        </p:nvSpPr>
        <p:spPr>
          <a:xfrm>
            <a:off x="684212" y="685800"/>
            <a:ext cx="8534400" cy="4025900"/>
          </a:xfrm>
        </p:spPr>
        <p:txBody>
          <a:bodyPr>
            <a:normAutofit fontScale="70000" lnSpcReduction="20000"/>
          </a:bodyPr>
          <a:lstStyle/>
          <a:p>
            <a:pPr marL="0" indent="0">
              <a:buNone/>
            </a:pPr>
            <a:endParaRPr lang="en-US" sz="2400" dirty="0">
              <a:solidFill>
                <a:srgbClr val="002060"/>
              </a:solidFill>
            </a:endParaRPr>
          </a:p>
          <a:p>
            <a:pPr marL="0" indent="0">
              <a:buNone/>
            </a:pPr>
            <a:r>
              <a:rPr lang="en-US" sz="2800" b="1" dirty="0">
                <a:solidFill>
                  <a:srgbClr val="002060"/>
                </a:solidFill>
              </a:rPr>
              <a:t>COLLABORATE:</a:t>
            </a:r>
          </a:p>
          <a:p>
            <a:r>
              <a:rPr lang="en-US" sz="2800" dirty="0">
                <a:solidFill>
                  <a:srgbClr val="002060"/>
                </a:solidFill>
              </a:rPr>
              <a:t>With different organizations and individuals to offer quality programs and training for media literacy, such as:</a:t>
            </a:r>
          </a:p>
          <a:p>
            <a:pPr lvl="1"/>
            <a:r>
              <a:rPr lang="en-US" sz="2800" dirty="0">
                <a:solidFill>
                  <a:srgbClr val="002060"/>
                </a:solidFill>
              </a:rPr>
              <a:t>NGOs with expertise</a:t>
            </a:r>
          </a:p>
          <a:p>
            <a:pPr lvl="1"/>
            <a:r>
              <a:rPr lang="en-US" sz="2800" dirty="0">
                <a:solidFill>
                  <a:srgbClr val="002060"/>
                </a:solidFill>
              </a:rPr>
              <a:t>Government entities (national to local)</a:t>
            </a:r>
          </a:p>
          <a:p>
            <a:pPr lvl="1"/>
            <a:r>
              <a:rPr lang="en-US" sz="2800" dirty="0">
                <a:solidFill>
                  <a:srgbClr val="002060"/>
                </a:solidFill>
              </a:rPr>
              <a:t>University journalism, communication or media studies programs</a:t>
            </a:r>
          </a:p>
          <a:p>
            <a:pPr lvl="1"/>
            <a:r>
              <a:rPr lang="en-US" sz="2800" dirty="0">
                <a:solidFill>
                  <a:srgbClr val="002060"/>
                </a:solidFill>
              </a:rPr>
              <a:t>Schools</a:t>
            </a:r>
          </a:p>
          <a:p>
            <a:pPr lvl="1"/>
            <a:r>
              <a:rPr lang="en-US" sz="2800" dirty="0">
                <a:solidFill>
                  <a:srgbClr val="002060"/>
                </a:solidFill>
              </a:rPr>
              <a:t>Media outlets/journalists</a:t>
            </a:r>
          </a:p>
          <a:p>
            <a:pPr lvl="1"/>
            <a:r>
              <a:rPr lang="en-US" sz="2800" dirty="0">
                <a:solidFill>
                  <a:srgbClr val="002060"/>
                </a:solidFill>
              </a:rPr>
              <a:t>Library Associations</a:t>
            </a:r>
          </a:p>
          <a:p>
            <a:endParaRPr lang="en-US" dirty="0"/>
          </a:p>
        </p:txBody>
      </p:sp>
    </p:spTree>
    <p:extLst>
      <p:ext uri="{BB962C8B-B14F-4D97-AF65-F5344CB8AC3E}">
        <p14:creationId xmlns:p14="http://schemas.microsoft.com/office/powerpoint/2010/main" val="1718479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4B02D2-EEFD-4822-B66E-BBF3048872C7}"/>
              </a:ext>
            </a:extLst>
          </p:cNvPr>
          <p:cNvPicPr>
            <a:picLocks noChangeAspect="1"/>
          </p:cNvPicPr>
          <p:nvPr/>
        </p:nvPicPr>
        <p:blipFill>
          <a:blip r:embed="rId3"/>
          <a:stretch>
            <a:fillRect/>
          </a:stretch>
        </p:blipFill>
        <p:spPr>
          <a:xfrm>
            <a:off x="0" y="0"/>
            <a:ext cx="12192000" cy="6842676"/>
          </a:xfrm>
          <a:prstGeom prst="rect">
            <a:avLst/>
          </a:prstGeom>
        </p:spPr>
      </p:pic>
      <p:sp>
        <p:nvSpPr>
          <p:cNvPr id="2" name="Title 1"/>
          <p:cNvSpPr>
            <a:spLocks noGrp="1"/>
          </p:cNvSpPr>
          <p:nvPr>
            <p:ph type="title"/>
          </p:nvPr>
        </p:nvSpPr>
        <p:spPr/>
        <p:txBody>
          <a:bodyPr/>
          <a:lstStyle/>
          <a:p>
            <a:r>
              <a:rPr lang="en-US" dirty="0"/>
              <a:t>Library associations and media literacy</a:t>
            </a:r>
          </a:p>
        </p:txBody>
      </p:sp>
      <p:sp>
        <p:nvSpPr>
          <p:cNvPr id="3" name="Content Placeholder 2"/>
          <p:cNvSpPr>
            <a:spLocks noGrp="1"/>
          </p:cNvSpPr>
          <p:nvPr>
            <p:ph idx="1"/>
          </p:nvPr>
        </p:nvSpPr>
        <p:spPr/>
        <p:txBody>
          <a:bodyPr/>
          <a:lstStyle/>
          <a:p>
            <a:r>
              <a:rPr lang="en-US" dirty="0">
                <a:solidFill>
                  <a:srgbClr val="002060"/>
                </a:solidFill>
              </a:rPr>
              <a:t>IFLA: </a:t>
            </a:r>
            <a:r>
              <a:rPr lang="en-US" dirty="0">
                <a:solidFill>
                  <a:srgbClr val="002060"/>
                </a:solidFill>
                <a:hlinkClick r:id="rId4"/>
              </a:rPr>
              <a:t>https://www.ifla.org/publications/ifla-media-and-information-literacy-recommendations</a:t>
            </a:r>
            <a:endParaRPr lang="en-US" dirty="0">
              <a:solidFill>
                <a:srgbClr val="002060"/>
              </a:solidFill>
            </a:endParaRPr>
          </a:p>
          <a:p>
            <a:r>
              <a:rPr lang="en-US" dirty="0">
                <a:solidFill>
                  <a:srgbClr val="002060"/>
                </a:solidFill>
              </a:rPr>
              <a:t>IFLA Guidelines on Media Literacy: </a:t>
            </a:r>
            <a:r>
              <a:rPr lang="en-US" dirty="0">
                <a:solidFill>
                  <a:srgbClr val="002060"/>
                </a:solidFill>
                <a:hlinkClick r:id="rId5"/>
              </a:rPr>
              <a:t>https://www.ifla.org/FR/publications/node/67341?og=7407</a:t>
            </a:r>
            <a:endParaRPr lang="en-US" dirty="0">
              <a:solidFill>
                <a:srgbClr val="002060"/>
              </a:solidFill>
            </a:endParaRPr>
          </a:p>
          <a:p>
            <a:r>
              <a:rPr lang="en-US" dirty="0">
                <a:solidFill>
                  <a:srgbClr val="002060"/>
                </a:solidFill>
              </a:rPr>
              <a:t>ALA: </a:t>
            </a:r>
            <a:r>
              <a:rPr lang="en-US" dirty="0">
                <a:solidFill>
                  <a:srgbClr val="002060"/>
                </a:solidFill>
                <a:hlinkClick r:id="rId6"/>
              </a:rPr>
              <a:t>http://www.ala.org/tools/programming/post-truth-fake-news-and-new-era-information-literacy</a:t>
            </a:r>
            <a:endParaRPr lang="en-US" dirty="0">
              <a:solidFill>
                <a:srgbClr val="002060"/>
              </a:solidFill>
            </a:endParaRPr>
          </a:p>
        </p:txBody>
      </p:sp>
    </p:spTree>
    <p:extLst>
      <p:ext uri="{BB962C8B-B14F-4D97-AF65-F5344CB8AC3E}">
        <p14:creationId xmlns:p14="http://schemas.microsoft.com/office/powerpoint/2010/main" val="2271676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6F44BB-EF9C-48F0-A7CE-99727EAD64AC}"/>
              </a:ext>
            </a:extLst>
          </p:cNvPr>
          <p:cNvPicPr>
            <a:picLocks noChangeAspect="1"/>
          </p:cNvPicPr>
          <p:nvPr/>
        </p:nvPicPr>
        <p:blipFill>
          <a:blip r:embed="rId3"/>
          <a:stretch>
            <a:fillRect/>
          </a:stretch>
        </p:blipFill>
        <p:spPr>
          <a:xfrm>
            <a:off x="0" y="0"/>
            <a:ext cx="12192000" cy="6842676"/>
          </a:xfrm>
          <a:prstGeom prst="rect">
            <a:avLst/>
          </a:prstGeom>
        </p:spPr>
      </p:pic>
      <p:sp>
        <p:nvSpPr>
          <p:cNvPr id="2" name="Title 1"/>
          <p:cNvSpPr>
            <a:spLocks noGrp="1"/>
          </p:cNvSpPr>
          <p:nvPr>
            <p:ph type="title"/>
          </p:nvPr>
        </p:nvSpPr>
        <p:spPr/>
        <p:txBody>
          <a:bodyPr/>
          <a:lstStyle/>
          <a:p>
            <a:r>
              <a:rPr lang="en-US" dirty="0"/>
              <a:t>What else can libraries do?</a:t>
            </a:r>
          </a:p>
        </p:txBody>
      </p:sp>
      <p:sp>
        <p:nvSpPr>
          <p:cNvPr id="3" name="Content Placeholder 2"/>
          <p:cNvSpPr>
            <a:spLocks noGrp="1"/>
          </p:cNvSpPr>
          <p:nvPr>
            <p:ph idx="1"/>
          </p:nvPr>
        </p:nvSpPr>
        <p:spPr/>
        <p:txBody>
          <a:bodyPr>
            <a:normAutofit/>
          </a:bodyPr>
          <a:lstStyle/>
          <a:p>
            <a:pPr marL="0" indent="0">
              <a:buNone/>
            </a:pPr>
            <a:r>
              <a:rPr lang="en-US" sz="2800" dirty="0">
                <a:solidFill>
                  <a:srgbClr val="002060"/>
                </a:solidFill>
              </a:rPr>
              <a:t>CREATE YOUR OWN MEDIA LITERACY PROGRAM:</a:t>
            </a:r>
          </a:p>
          <a:p>
            <a:r>
              <a:rPr lang="en-US" sz="2800" dirty="0">
                <a:solidFill>
                  <a:srgbClr val="002060"/>
                </a:solidFill>
              </a:rPr>
              <a:t>Design a media literacy workshop for your library, using the A-F Communications Model</a:t>
            </a:r>
          </a:p>
          <a:p>
            <a:r>
              <a:rPr lang="en-US" sz="2800" dirty="0">
                <a:solidFill>
                  <a:srgbClr val="002060"/>
                </a:solidFill>
              </a:rPr>
              <a:t>Decide on the audience, the content and who could conduct the workshop</a:t>
            </a:r>
          </a:p>
          <a:p>
            <a:r>
              <a:rPr lang="en-US" sz="2800" dirty="0">
                <a:solidFill>
                  <a:srgbClr val="002060"/>
                </a:solidFill>
              </a:rPr>
              <a:t>You have 30 minutes to design the outline of your training</a:t>
            </a:r>
          </a:p>
        </p:txBody>
      </p:sp>
    </p:spTree>
    <p:extLst>
      <p:ext uri="{BB962C8B-B14F-4D97-AF65-F5344CB8AC3E}">
        <p14:creationId xmlns:p14="http://schemas.microsoft.com/office/powerpoint/2010/main" val="3438995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1666C5-AF81-45A6-A169-797D0499E518}"/>
              </a:ext>
            </a:extLst>
          </p:cNvPr>
          <p:cNvPicPr>
            <a:picLocks noChangeAspect="1"/>
          </p:cNvPicPr>
          <p:nvPr/>
        </p:nvPicPr>
        <p:blipFill>
          <a:blip r:embed="rId3"/>
          <a:stretch>
            <a:fillRect/>
          </a:stretch>
        </p:blipFill>
        <p:spPr>
          <a:xfrm>
            <a:off x="0" y="0"/>
            <a:ext cx="12192000" cy="6842676"/>
          </a:xfrm>
          <a:prstGeom prst="rect">
            <a:avLst/>
          </a:prstGeom>
        </p:spPr>
      </p:pic>
      <p:sp>
        <p:nvSpPr>
          <p:cNvPr id="2" name="Title 1"/>
          <p:cNvSpPr>
            <a:spLocks noGrp="1"/>
          </p:cNvSpPr>
          <p:nvPr>
            <p:ph type="title"/>
          </p:nvPr>
        </p:nvSpPr>
        <p:spPr/>
        <p:txBody>
          <a:bodyPr/>
          <a:lstStyle/>
          <a:p>
            <a:r>
              <a:rPr lang="en-US" dirty="0"/>
              <a:t>A-f communication model</a:t>
            </a:r>
          </a:p>
        </p:txBody>
      </p:sp>
      <p:sp>
        <p:nvSpPr>
          <p:cNvPr id="3" name="Content Placeholder 2"/>
          <p:cNvSpPr>
            <a:spLocks noGrp="1"/>
          </p:cNvSpPr>
          <p:nvPr>
            <p:ph idx="1"/>
          </p:nvPr>
        </p:nvSpPr>
        <p:spPr/>
        <p:txBody>
          <a:bodyPr>
            <a:normAutofit/>
          </a:bodyPr>
          <a:lstStyle/>
          <a:p>
            <a:pPr marL="0" indent="0">
              <a:buNone/>
            </a:pPr>
            <a:r>
              <a:rPr lang="en-US" sz="2800" dirty="0">
                <a:solidFill>
                  <a:srgbClr val="002060"/>
                </a:solidFill>
              </a:rPr>
              <a:t>Audience</a:t>
            </a:r>
          </a:p>
          <a:p>
            <a:pPr marL="0" indent="0">
              <a:buNone/>
            </a:pPr>
            <a:r>
              <a:rPr lang="en-US" sz="2800" dirty="0">
                <a:solidFill>
                  <a:srgbClr val="002060"/>
                </a:solidFill>
              </a:rPr>
              <a:t>Behavior</a:t>
            </a:r>
          </a:p>
          <a:p>
            <a:pPr marL="0" indent="0">
              <a:buNone/>
            </a:pPr>
            <a:r>
              <a:rPr lang="en-US" sz="2800" dirty="0">
                <a:solidFill>
                  <a:srgbClr val="002060"/>
                </a:solidFill>
              </a:rPr>
              <a:t>Content</a:t>
            </a:r>
          </a:p>
          <a:p>
            <a:pPr marL="0" indent="0">
              <a:buNone/>
            </a:pPr>
            <a:r>
              <a:rPr lang="en-US" sz="2800" dirty="0">
                <a:solidFill>
                  <a:srgbClr val="002060"/>
                </a:solidFill>
              </a:rPr>
              <a:t>Delivery</a:t>
            </a:r>
          </a:p>
          <a:p>
            <a:pPr marL="0" indent="0">
              <a:buNone/>
            </a:pPr>
            <a:r>
              <a:rPr lang="en-US" sz="2800" dirty="0">
                <a:solidFill>
                  <a:srgbClr val="002060"/>
                </a:solidFill>
              </a:rPr>
              <a:t>Evaluation</a:t>
            </a:r>
          </a:p>
          <a:p>
            <a:pPr marL="0" indent="0">
              <a:buNone/>
            </a:pPr>
            <a:r>
              <a:rPr lang="en-US" sz="2800" dirty="0">
                <a:solidFill>
                  <a:srgbClr val="002060"/>
                </a:solidFill>
              </a:rPr>
              <a:t>Follow-up</a:t>
            </a:r>
          </a:p>
        </p:txBody>
      </p:sp>
    </p:spTree>
    <p:extLst>
      <p:ext uri="{BB962C8B-B14F-4D97-AF65-F5344CB8AC3E}">
        <p14:creationId xmlns:p14="http://schemas.microsoft.com/office/powerpoint/2010/main" val="2410501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2C0968-B6CE-4DB4-AB61-8E306D449068}"/>
              </a:ext>
            </a:extLst>
          </p:cNvPr>
          <p:cNvPicPr>
            <a:picLocks noChangeAspect="1"/>
          </p:cNvPicPr>
          <p:nvPr/>
        </p:nvPicPr>
        <p:blipFill>
          <a:blip r:embed="rId3"/>
          <a:stretch>
            <a:fillRect/>
          </a:stretch>
        </p:blipFill>
        <p:spPr>
          <a:xfrm>
            <a:off x="0" y="0"/>
            <a:ext cx="12192000" cy="6842676"/>
          </a:xfrm>
          <a:prstGeom prst="rect">
            <a:avLst/>
          </a:prstGeom>
        </p:spPr>
      </p:pic>
      <p:sp>
        <p:nvSpPr>
          <p:cNvPr id="2" name="Title 1"/>
          <p:cNvSpPr>
            <a:spLocks noGrp="1"/>
          </p:cNvSpPr>
          <p:nvPr>
            <p:ph type="title"/>
          </p:nvPr>
        </p:nvSpPr>
        <p:spPr/>
        <p:txBody>
          <a:bodyPr/>
          <a:lstStyle/>
          <a:p>
            <a:r>
              <a:rPr lang="en-US" dirty="0"/>
              <a:t>Who would like to share their workshop idea?</a:t>
            </a:r>
          </a:p>
        </p:txBody>
      </p:sp>
      <p:pic>
        <p:nvPicPr>
          <p:cNvPr id="1026" name="Picture 2" descr="https://media-public.canva.com/MADGv0tkVV4/6/thumbnail_large.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84238" y="746919"/>
            <a:ext cx="5238750"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832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BA6843-A5F4-41DE-B3A4-AB70979C8B23}"/>
              </a:ext>
            </a:extLst>
          </p:cNvPr>
          <p:cNvPicPr>
            <a:picLocks noChangeAspect="1"/>
          </p:cNvPicPr>
          <p:nvPr/>
        </p:nvPicPr>
        <p:blipFill>
          <a:blip r:embed="rId3"/>
          <a:stretch>
            <a:fillRect/>
          </a:stretch>
        </p:blipFill>
        <p:spPr>
          <a:xfrm>
            <a:off x="0" y="0"/>
            <a:ext cx="12192000" cy="6842676"/>
          </a:xfrm>
          <a:prstGeom prst="rect">
            <a:avLst/>
          </a:prstGeom>
        </p:spPr>
      </p:pic>
      <p:sp>
        <p:nvSpPr>
          <p:cNvPr id="2" name="Title 1"/>
          <p:cNvSpPr>
            <a:spLocks noGrp="1"/>
          </p:cNvSpPr>
          <p:nvPr>
            <p:ph type="title"/>
          </p:nvPr>
        </p:nvSpPr>
        <p:spPr/>
        <p:txBody>
          <a:bodyPr/>
          <a:lstStyle/>
          <a:p>
            <a:r>
              <a:rPr lang="en-US" dirty="0"/>
              <a:t>Visual literacy</a:t>
            </a:r>
          </a:p>
        </p:txBody>
      </p:sp>
      <p:sp>
        <p:nvSpPr>
          <p:cNvPr id="3" name="Content Placeholder 2"/>
          <p:cNvSpPr>
            <a:spLocks noGrp="1"/>
          </p:cNvSpPr>
          <p:nvPr>
            <p:ph idx="1"/>
          </p:nvPr>
        </p:nvSpPr>
        <p:spPr/>
        <p:txBody>
          <a:bodyPr>
            <a:normAutofit/>
          </a:bodyPr>
          <a:lstStyle/>
          <a:p>
            <a:pPr marL="0" indent="0" fontAlgn="base">
              <a:buNone/>
            </a:pPr>
            <a:r>
              <a:rPr lang="en-US" sz="2800" dirty="0">
                <a:solidFill>
                  <a:srgbClr val="002060"/>
                </a:solidFill>
              </a:rPr>
              <a:t>VISUAL LITERACY is the ability to recognize and understand ideas conveyed through visible actions or images (such as pictures)</a:t>
            </a:r>
          </a:p>
          <a:p>
            <a:pPr marL="0" indent="0">
              <a:buNone/>
            </a:pPr>
            <a:r>
              <a:rPr lang="en-US" dirty="0">
                <a:solidFill>
                  <a:srgbClr val="002060"/>
                </a:solidFill>
              </a:rPr>
              <a:t>(Merriam Webster Dictionary)</a:t>
            </a:r>
            <a:br>
              <a:rPr lang="en-US" dirty="0">
                <a:solidFill>
                  <a:srgbClr val="002060"/>
                </a:solidFill>
              </a:rPr>
            </a:br>
            <a:endParaRPr lang="en-US" dirty="0">
              <a:solidFill>
                <a:srgbClr val="002060"/>
              </a:solidFill>
            </a:endParaRPr>
          </a:p>
          <a:p>
            <a:pPr marL="0" indent="0">
              <a:buNone/>
            </a:pPr>
            <a:endParaRPr lang="en-US" dirty="0">
              <a:solidFill>
                <a:srgbClr val="002060"/>
              </a:solidFill>
            </a:endParaRPr>
          </a:p>
        </p:txBody>
      </p:sp>
      <p:sp>
        <p:nvSpPr>
          <p:cNvPr id="4" name="AutoShape 2" descr="Image result for visual literac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visual literac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Image result for visual litera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6575" y="2844800"/>
            <a:ext cx="3984625" cy="3098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697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F2C338-2514-4A71-B10B-36BD62CD44E4}"/>
              </a:ext>
            </a:extLst>
          </p:cNvPr>
          <p:cNvPicPr>
            <a:picLocks noChangeAspect="1"/>
          </p:cNvPicPr>
          <p:nvPr/>
        </p:nvPicPr>
        <p:blipFill>
          <a:blip r:embed="rId3"/>
          <a:stretch>
            <a:fillRect/>
          </a:stretch>
        </p:blipFill>
        <p:spPr>
          <a:xfrm>
            <a:off x="0" y="0"/>
            <a:ext cx="12192000" cy="6842676"/>
          </a:xfrm>
          <a:prstGeom prst="rect">
            <a:avLst/>
          </a:prstGeom>
        </p:spPr>
      </p:pic>
      <p:sp>
        <p:nvSpPr>
          <p:cNvPr id="2" name="Title 1"/>
          <p:cNvSpPr>
            <a:spLocks noGrp="1"/>
          </p:cNvSpPr>
          <p:nvPr>
            <p:ph type="title"/>
          </p:nvPr>
        </p:nvSpPr>
        <p:spPr/>
        <p:txBody>
          <a:bodyPr/>
          <a:lstStyle/>
          <a:p>
            <a:r>
              <a:rPr lang="en-US" dirty="0"/>
              <a:t>Visual literacy</a:t>
            </a:r>
          </a:p>
        </p:txBody>
      </p:sp>
      <p:sp>
        <p:nvSpPr>
          <p:cNvPr id="3" name="Content Placeholder 2"/>
          <p:cNvSpPr>
            <a:spLocks noGrp="1"/>
          </p:cNvSpPr>
          <p:nvPr>
            <p:ph idx="1"/>
          </p:nvPr>
        </p:nvSpPr>
        <p:spPr/>
        <p:txBody>
          <a:bodyPr/>
          <a:lstStyle/>
          <a:p>
            <a:r>
              <a:rPr lang="en-US" dirty="0">
                <a:hlinkClick r:id="rId4"/>
              </a:rPr>
              <a:t>https://www.youtube.com/watch?v=2jR8zWqyHBY</a:t>
            </a:r>
            <a:endParaRPr lang="en-US" dirty="0"/>
          </a:p>
        </p:txBody>
      </p:sp>
    </p:spTree>
    <p:extLst>
      <p:ext uri="{BB962C8B-B14F-4D97-AF65-F5344CB8AC3E}">
        <p14:creationId xmlns:p14="http://schemas.microsoft.com/office/powerpoint/2010/main" val="3925002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731FB8-E032-419A-91B8-8AF5F325E638}"/>
              </a:ext>
            </a:extLst>
          </p:cNvPr>
          <p:cNvPicPr>
            <a:picLocks noChangeAspect="1"/>
          </p:cNvPicPr>
          <p:nvPr/>
        </p:nvPicPr>
        <p:blipFill>
          <a:blip r:embed="rId3"/>
          <a:stretch>
            <a:fillRect/>
          </a:stretch>
        </p:blipFill>
        <p:spPr>
          <a:xfrm>
            <a:off x="0" y="0"/>
            <a:ext cx="12192000" cy="6842676"/>
          </a:xfrm>
          <a:prstGeom prst="rect">
            <a:avLst/>
          </a:prstGeom>
        </p:spPr>
      </p:pic>
      <p:sp>
        <p:nvSpPr>
          <p:cNvPr id="2" name="Title 1"/>
          <p:cNvSpPr>
            <a:spLocks noGrp="1"/>
          </p:cNvSpPr>
          <p:nvPr>
            <p:ph type="title"/>
          </p:nvPr>
        </p:nvSpPr>
        <p:spPr/>
        <p:txBody>
          <a:bodyPr/>
          <a:lstStyle/>
          <a:p>
            <a:r>
              <a:rPr lang="en-US" dirty="0"/>
              <a:t>Disinformation</a:t>
            </a:r>
          </a:p>
        </p:txBody>
      </p:sp>
      <p:sp>
        <p:nvSpPr>
          <p:cNvPr id="3" name="Content Placeholder 2"/>
          <p:cNvSpPr>
            <a:spLocks noGrp="1"/>
          </p:cNvSpPr>
          <p:nvPr>
            <p:ph idx="1"/>
          </p:nvPr>
        </p:nvSpPr>
        <p:spPr/>
        <p:txBody>
          <a:bodyPr>
            <a:normAutofit/>
          </a:bodyPr>
          <a:lstStyle/>
          <a:p>
            <a:r>
              <a:rPr lang="en-US" sz="2800" dirty="0">
                <a:solidFill>
                  <a:srgbClr val="002060"/>
                </a:solidFill>
              </a:rPr>
              <a:t>False information deliberately and often covertly spread (as by the planting of rumors) in order to influence public opinion or obscure the truth (Merriam-Webster)</a:t>
            </a:r>
          </a:p>
        </p:txBody>
      </p:sp>
    </p:spTree>
    <p:extLst>
      <p:ext uri="{BB962C8B-B14F-4D97-AF65-F5344CB8AC3E}">
        <p14:creationId xmlns:p14="http://schemas.microsoft.com/office/powerpoint/2010/main" val="2272606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11E098-4C8D-4415-AC1C-5392ECC57BC0}"/>
              </a:ext>
            </a:extLst>
          </p:cNvPr>
          <p:cNvPicPr>
            <a:picLocks noChangeAspect="1"/>
          </p:cNvPicPr>
          <p:nvPr/>
        </p:nvPicPr>
        <p:blipFill>
          <a:blip r:embed="rId3"/>
          <a:stretch>
            <a:fillRect/>
          </a:stretch>
        </p:blipFill>
        <p:spPr>
          <a:xfrm>
            <a:off x="0" y="0"/>
            <a:ext cx="12192000" cy="6842676"/>
          </a:xfrm>
          <a:prstGeom prst="rect">
            <a:avLst/>
          </a:prstGeom>
        </p:spPr>
      </p:pic>
      <p:sp>
        <p:nvSpPr>
          <p:cNvPr id="2" name="Title 1"/>
          <p:cNvSpPr>
            <a:spLocks noGrp="1"/>
          </p:cNvSpPr>
          <p:nvPr>
            <p:ph type="title"/>
          </p:nvPr>
        </p:nvSpPr>
        <p:spPr/>
        <p:txBody>
          <a:bodyPr/>
          <a:lstStyle/>
          <a:p>
            <a:r>
              <a:rPr lang="en-US" dirty="0"/>
              <a:t>Is it real?</a:t>
            </a:r>
          </a:p>
        </p:txBody>
      </p:sp>
      <p:pic>
        <p:nvPicPr>
          <p:cNvPr id="2050" name="Picture 2" descr="https://img.buzzfeed.com/buzzfeed-static/static/enhanced/webdr06/2013/9/9/12/enhanced-buzz-6627-1378743435-49.jpg?downsize=800:*&amp;output-format=auto&amp;output-quality=auto"/>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451100" y="685800"/>
            <a:ext cx="6248400" cy="414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924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9777AE-95F5-4004-9E6A-FA43A8AE3473}"/>
              </a:ext>
            </a:extLst>
          </p:cNvPr>
          <p:cNvPicPr>
            <a:picLocks noChangeAspect="1"/>
          </p:cNvPicPr>
          <p:nvPr/>
        </p:nvPicPr>
        <p:blipFill>
          <a:blip r:embed="rId3"/>
          <a:stretch>
            <a:fillRect/>
          </a:stretch>
        </p:blipFill>
        <p:spPr>
          <a:xfrm>
            <a:off x="0" y="0"/>
            <a:ext cx="12192000" cy="6842676"/>
          </a:xfrm>
          <a:prstGeom prst="rect">
            <a:avLst/>
          </a:prstGeom>
        </p:spPr>
      </p:pic>
      <p:sp>
        <p:nvSpPr>
          <p:cNvPr id="2" name="Title 1"/>
          <p:cNvSpPr>
            <a:spLocks noGrp="1"/>
          </p:cNvSpPr>
          <p:nvPr>
            <p:ph type="title"/>
          </p:nvPr>
        </p:nvSpPr>
        <p:spPr/>
        <p:txBody>
          <a:bodyPr/>
          <a:lstStyle/>
          <a:p>
            <a:r>
              <a:rPr lang="en-US" dirty="0"/>
              <a:t>Is it real?</a:t>
            </a:r>
          </a:p>
        </p:txBody>
      </p:sp>
      <p:pic>
        <p:nvPicPr>
          <p:cNvPr id="4098" name="Picture 2" descr="https://img.buzzfeed.com/buzzfeed-static/static/enhanced/webdr03/2013/9/9/9/enhanced-buzz-16300-1378734520-11.jpg?downsize=800:*&amp;output-format=auto&amp;output-quality=auto"/>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429000" y="872594"/>
            <a:ext cx="4635500" cy="3851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076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4D5EB8-6DF3-4410-9240-1143433B8B68}"/>
              </a:ext>
            </a:extLst>
          </p:cNvPr>
          <p:cNvPicPr>
            <a:picLocks noChangeAspect="1"/>
          </p:cNvPicPr>
          <p:nvPr/>
        </p:nvPicPr>
        <p:blipFill>
          <a:blip r:embed="rId3"/>
          <a:stretch>
            <a:fillRect/>
          </a:stretch>
        </p:blipFill>
        <p:spPr>
          <a:xfrm>
            <a:off x="0" y="0"/>
            <a:ext cx="12192000" cy="6842676"/>
          </a:xfrm>
          <a:prstGeom prst="rect">
            <a:avLst/>
          </a:prstGeom>
        </p:spPr>
      </p:pic>
      <p:sp>
        <p:nvSpPr>
          <p:cNvPr id="2" name="Title 1"/>
          <p:cNvSpPr>
            <a:spLocks noGrp="1"/>
          </p:cNvSpPr>
          <p:nvPr>
            <p:ph type="title"/>
          </p:nvPr>
        </p:nvSpPr>
        <p:spPr/>
        <p:txBody>
          <a:bodyPr/>
          <a:lstStyle/>
          <a:p>
            <a:r>
              <a:rPr lang="en-US" dirty="0"/>
              <a:t>Is it real?</a:t>
            </a:r>
          </a:p>
        </p:txBody>
      </p:sp>
      <p:pic>
        <p:nvPicPr>
          <p:cNvPr id="5122" name="Picture 2" descr="http://pbs.twimg.com/media/BTh-H70CEAEJ468.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438400" y="762000"/>
            <a:ext cx="69596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022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503445-9A43-4B2A-8E1E-2F944077B7DC}"/>
              </a:ext>
            </a:extLst>
          </p:cNvPr>
          <p:cNvPicPr>
            <a:picLocks noChangeAspect="1"/>
          </p:cNvPicPr>
          <p:nvPr/>
        </p:nvPicPr>
        <p:blipFill>
          <a:blip r:embed="rId3"/>
          <a:stretch>
            <a:fillRect/>
          </a:stretch>
        </p:blipFill>
        <p:spPr>
          <a:xfrm>
            <a:off x="0" y="35625"/>
            <a:ext cx="12192000" cy="6842676"/>
          </a:xfrm>
          <a:prstGeom prst="rect">
            <a:avLst/>
          </a:prstGeom>
        </p:spPr>
      </p:pic>
      <p:sp>
        <p:nvSpPr>
          <p:cNvPr id="2" name="Title 1"/>
          <p:cNvSpPr>
            <a:spLocks noGrp="1"/>
          </p:cNvSpPr>
          <p:nvPr>
            <p:ph type="title"/>
          </p:nvPr>
        </p:nvSpPr>
        <p:spPr/>
        <p:txBody>
          <a:bodyPr/>
          <a:lstStyle/>
          <a:p>
            <a:r>
              <a:rPr lang="en-US" dirty="0"/>
              <a:t>Is it real?</a:t>
            </a:r>
          </a:p>
        </p:txBody>
      </p:sp>
      <p:pic>
        <p:nvPicPr>
          <p:cNvPr id="6146" name="Picture 2" descr="https://img.buzzfeed.com/buzzfeed-static/static/enhanced/web05/2011/10/26/15/enhanced-buzz-7210-1319657716-56.jpg?downsize=800:*&amp;output-format=auto&amp;output-quality=auto"/>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209800" y="829732"/>
            <a:ext cx="7327900" cy="4008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453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581AA5-DECF-41F8-8B93-450B7280D60F}"/>
              </a:ext>
            </a:extLst>
          </p:cNvPr>
          <p:cNvPicPr>
            <a:picLocks noChangeAspect="1"/>
          </p:cNvPicPr>
          <p:nvPr/>
        </p:nvPicPr>
        <p:blipFill>
          <a:blip r:embed="rId3"/>
          <a:stretch>
            <a:fillRect/>
          </a:stretch>
        </p:blipFill>
        <p:spPr>
          <a:xfrm>
            <a:off x="0" y="0"/>
            <a:ext cx="12192000" cy="6842676"/>
          </a:xfrm>
          <a:prstGeom prst="rect">
            <a:avLst/>
          </a:prstGeom>
        </p:spPr>
      </p:pic>
      <p:sp>
        <p:nvSpPr>
          <p:cNvPr id="2" name="Title 1"/>
          <p:cNvSpPr>
            <a:spLocks noGrp="1"/>
          </p:cNvSpPr>
          <p:nvPr>
            <p:ph type="title"/>
          </p:nvPr>
        </p:nvSpPr>
        <p:spPr/>
        <p:txBody>
          <a:bodyPr/>
          <a:lstStyle/>
          <a:p>
            <a:r>
              <a:rPr lang="en-US" dirty="0"/>
              <a:t>Is it real?</a:t>
            </a:r>
          </a:p>
        </p:txBody>
      </p:sp>
      <p:pic>
        <p:nvPicPr>
          <p:cNvPr id="1026" name="Picture 2" descr="http://blogs.kentlaw.iit.edu/library/files/2018/07/22crisis-actor22-conspiracy-fake-300x203.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362200" y="1257301"/>
            <a:ext cx="65786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73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02BCB5-0E14-45D5-B3C9-4D4835850B1F}"/>
              </a:ext>
            </a:extLst>
          </p:cNvPr>
          <p:cNvPicPr>
            <a:picLocks noChangeAspect="1"/>
          </p:cNvPicPr>
          <p:nvPr/>
        </p:nvPicPr>
        <p:blipFill>
          <a:blip r:embed="rId3"/>
          <a:stretch>
            <a:fillRect/>
          </a:stretch>
        </p:blipFill>
        <p:spPr>
          <a:xfrm>
            <a:off x="0" y="0"/>
            <a:ext cx="12192000" cy="6842676"/>
          </a:xfrm>
          <a:prstGeom prst="rect">
            <a:avLst/>
          </a:prstGeom>
        </p:spPr>
      </p:pic>
      <p:sp>
        <p:nvSpPr>
          <p:cNvPr id="2" name="Title 1"/>
          <p:cNvSpPr>
            <a:spLocks noGrp="1"/>
          </p:cNvSpPr>
          <p:nvPr>
            <p:ph type="title"/>
          </p:nvPr>
        </p:nvSpPr>
        <p:spPr/>
        <p:txBody>
          <a:bodyPr/>
          <a:lstStyle/>
          <a:p>
            <a:r>
              <a:rPr lang="en-US" dirty="0"/>
              <a:t>Is it real?</a:t>
            </a:r>
          </a:p>
        </p:txBody>
      </p:sp>
      <p:pic>
        <p:nvPicPr>
          <p:cNvPr id="2050" name="Picture 2" descr="https://newscollab.org/wp-content/uploads/2019/04/hipkb-600x450-300x225.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463800" y="889000"/>
            <a:ext cx="70739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451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8B6BB4-C1E7-402F-96A7-6E9EDFCC9607}"/>
              </a:ext>
            </a:extLst>
          </p:cNvPr>
          <p:cNvPicPr>
            <a:picLocks noChangeAspect="1"/>
          </p:cNvPicPr>
          <p:nvPr/>
        </p:nvPicPr>
        <p:blipFill>
          <a:blip r:embed="rId3"/>
          <a:stretch>
            <a:fillRect/>
          </a:stretch>
        </p:blipFill>
        <p:spPr>
          <a:xfrm>
            <a:off x="0" y="0"/>
            <a:ext cx="12192000" cy="6842676"/>
          </a:xfrm>
          <a:prstGeom prst="rect">
            <a:avLst/>
          </a:prstGeom>
        </p:spPr>
      </p:pic>
      <p:sp>
        <p:nvSpPr>
          <p:cNvPr id="2" name="Title 1"/>
          <p:cNvSpPr>
            <a:spLocks noGrp="1"/>
          </p:cNvSpPr>
          <p:nvPr>
            <p:ph type="title"/>
          </p:nvPr>
        </p:nvSpPr>
        <p:spPr/>
        <p:txBody>
          <a:bodyPr/>
          <a:lstStyle/>
          <a:p>
            <a:r>
              <a:rPr lang="en-US" dirty="0"/>
              <a:t>IS IT REAL?</a:t>
            </a:r>
          </a:p>
        </p:txBody>
      </p:sp>
      <p:pic>
        <p:nvPicPr>
          <p:cNvPr id="7170" name="Picture 2" descr="https://img.buzzfeed.com/buzzfeed-static/static/enhanced/web03/2011/10/26/16/enhanced-buzz-18208-1319660143-12.jpg?downsize=800:*&amp;output-format=auto&amp;output-quality=auto"/>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171700" y="1269206"/>
            <a:ext cx="6946900" cy="3442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708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FAFA73-21EA-4637-B577-56DD99C9D10D}"/>
              </a:ext>
            </a:extLst>
          </p:cNvPr>
          <p:cNvPicPr>
            <a:picLocks noChangeAspect="1"/>
          </p:cNvPicPr>
          <p:nvPr/>
        </p:nvPicPr>
        <p:blipFill>
          <a:blip r:embed="rId3"/>
          <a:stretch>
            <a:fillRect/>
          </a:stretch>
        </p:blipFill>
        <p:spPr>
          <a:xfrm>
            <a:off x="0" y="0"/>
            <a:ext cx="12192000" cy="6842676"/>
          </a:xfrm>
          <a:prstGeom prst="rect">
            <a:avLst/>
          </a:prstGeom>
        </p:spPr>
      </p:pic>
      <p:sp>
        <p:nvSpPr>
          <p:cNvPr id="2" name="Title 1"/>
          <p:cNvSpPr>
            <a:spLocks noGrp="1"/>
          </p:cNvSpPr>
          <p:nvPr>
            <p:ph type="title"/>
          </p:nvPr>
        </p:nvSpPr>
        <p:spPr/>
        <p:txBody>
          <a:bodyPr/>
          <a:lstStyle/>
          <a:p>
            <a:r>
              <a:rPr lang="en-US" dirty="0"/>
              <a:t>Is it real?</a:t>
            </a:r>
          </a:p>
        </p:txBody>
      </p:sp>
      <p:pic>
        <p:nvPicPr>
          <p:cNvPr id="1026" name="Picture 2" descr="https://img.buzzfeed.com/buzzfeed-static/static/enhanced/webdr06/2013/9/9/11/enhanced-buzz-6674-1378739326-4.jpg?downsize=700%3A%2A&amp;output-quality=auto&amp;output-format=auto&amp;output-quality=auto&amp;output-format=auto&amp;downsize=360:*"/>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324100" y="520700"/>
            <a:ext cx="6743699" cy="433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478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22DE0F-B50A-4470-8DBB-34C5F075E218}"/>
              </a:ext>
            </a:extLst>
          </p:cNvPr>
          <p:cNvPicPr>
            <a:picLocks noChangeAspect="1"/>
          </p:cNvPicPr>
          <p:nvPr/>
        </p:nvPicPr>
        <p:blipFill>
          <a:blip r:embed="rId3"/>
          <a:stretch>
            <a:fillRect/>
          </a:stretch>
        </p:blipFill>
        <p:spPr>
          <a:xfrm>
            <a:off x="0" y="0"/>
            <a:ext cx="12192000" cy="6842676"/>
          </a:xfrm>
          <a:prstGeom prst="rect">
            <a:avLst/>
          </a:prstGeom>
        </p:spPr>
      </p:pic>
      <p:sp>
        <p:nvSpPr>
          <p:cNvPr id="2" name="Title 1"/>
          <p:cNvSpPr>
            <a:spLocks noGrp="1"/>
          </p:cNvSpPr>
          <p:nvPr>
            <p:ph type="title"/>
          </p:nvPr>
        </p:nvSpPr>
        <p:spPr/>
        <p:txBody>
          <a:bodyPr/>
          <a:lstStyle/>
          <a:p>
            <a:r>
              <a:rPr lang="en-US" dirty="0"/>
              <a:t>Is it real?</a:t>
            </a:r>
          </a:p>
        </p:txBody>
      </p:sp>
      <p:pic>
        <p:nvPicPr>
          <p:cNvPr id="3074" name="Picture 2" descr="https://img.buzzfeed.com/buzzfeed-static/static/enhanced/webdr06/2013/9/9/7/enhanced-buzz-14654-1378727414-11.jpg?downsize=800:*&amp;output-format=auto&amp;output-quality=auto"/>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057400" y="736600"/>
            <a:ext cx="7340600" cy="40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807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36A3F6-9AC8-4ACC-846E-2BE8A57829B5}"/>
              </a:ext>
            </a:extLst>
          </p:cNvPr>
          <p:cNvPicPr>
            <a:picLocks noChangeAspect="1"/>
          </p:cNvPicPr>
          <p:nvPr/>
        </p:nvPicPr>
        <p:blipFill>
          <a:blip r:embed="rId3"/>
          <a:stretch>
            <a:fillRect/>
          </a:stretch>
        </p:blipFill>
        <p:spPr>
          <a:xfrm>
            <a:off x="0" y="0"/>
            <a:ext cx="12192000" cy="6842676"/>
          </a:xfrm>
          <a:prstGeom prst="rect">
            <a:avLst/>
          </a:prstGeom>
        </p:spPr>
      </p:pic>
      <p:sp>
        <p:nvSpPr>
          <p:cNvPr id="2" name="Title 1"/>
          <p:cNvSpPr>
            <a:spLocks noGrp="1"/>
          </p:cNvSpPr>
          <p:nvPr>
            <p:ph type="title"/>
          </p:nvPr>
        </p:nvSpPr>
        <p:spPr/>
        <p:txBody>
          <a:bodyPr/>
          <a:lstStyle/>
          <a:p>
            <a:r>
              <a:rPr lang="en-US" dirty="0"/>
              <a:t>Visual literacy tips</a:t>
            </a:r>
          </a:p>
        </p:txBody>
      </p:sp>
      <p:sp>
        <p:nvSpPr>
          <p:cNvPr id="3" name="Content Placeholder 2"/>
          <p:cNvSpPr>
            <a:spLocks noGrp="1"/>
          </p:cNvSpPr>
          <p:nvPr>
            <p:ph idx="1"/>
          </p:nvPr>
        </p:nvSpPr>
        <p:spPr/>
        <p:txBody>
          <a:bodyPr>
            <a:normAutofit/>
          </a:bodyPr>
          <a:lstStyle/>
          <a:p>
            <a:pPr marL="0" indent="0">
              <a:buNone/>
            </a:pPr>
            <a:r>
              <a:rPr lang="en-US" b="1" dirty="0">
                <a:solidFill>
                  <a:srgbClr val="002060"/>
                </a:solidFill>
              </a:rPr>
              <a:t>TIPS ON HOW TO TELL IF AN IMAGE IS REAL OR NOT</a:t>
            </a:r>
            <a:r>
              <a:rPr lang="en-US" dirty="0">
                <a:solidFill>
                  <a:srgbClr val="002060"/>
                </a:solidFill>
              </a:rPr>
              <a:t>:</a:t>
            </a:r>
          </a:p>
          <a:p>
            <a:r>
              <a:rPr lang="en-US" dirty="0"/>
              <a:t>Look for </a:t>
            </a:r>
            <a:r>
              <a:rPr lang="en-US" b="1" dirty="0"/>
              <a:t>poorly worded text, rough edges within the image, or strange cropping or camera angles</a:t>
            </a:r>
            <a:r>
              <a:rPr lang="en-US" dirty="0"/>
              <a:t> — all of these can indicate that the image was edited.</a:t>
            </a:r>
          </a:p>
          <a:p>
            <a:r>
              <a:rPr lang="en-US" dirty="0"/>
              <a:t>Ask yourself </a:t>
            </a:r>
            <a:r>
              <a:rPr lang="en-US" b="1" dirty="0"/>
              <a:t>where this image comes from and see whether or not other news outlets have also shared the image.</a:t>
            </a:r>
          </a:p>
          <a:p>
            <a:r>
              <a:rPr lang="en-US" dirty="0"/>
              <a:t>Think about the </a:t>
            </a:r>
            <a:r>
              <a:rPr lang="en-US" b="1" dirty="0"/>
              <a:t>story a photo is trying to paint. Does it seem credible? Is it believable or far-fetched?</a:t>
            </a:r>
          </a:p>
          <a:p>
            <a:r>
              <a:rPr lang="en-US" dirty="0"/>
              <a:t>Is it easy to </a:t>
            </a:r>
            <a:r>
              <a:rPr lang="en-US" b="1" dirty="0"/>
              <a:t>identify when and where the photo was taken?</a:t>
            </a:r>
            <a:endParaRPr lang="en-US" dirty="0"/>
          </a:p>
        </p:txBody>
      </p:sp>
    </p:spTree>
    <p:extLst>
      <p:ext uri="{BB962C8B-B14F-4D97-AF65-F5344CB8AC3E}">
        <p14:creationId xmlns:p14="http://schemas.microsoft.com/office/powerpoint/2010/main" val="3195208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20D527-47C8-451C-BF1A-885621D5D566}"/>
              </a:ext>
            </a:extLst>
          </p:cNvPr>
          <p:cNvPicPr>
            <a:picLocks noChangeAspect="1"/>
          </p:cNvPicPr>
          <p:nvPr/>
        </p:nvPicPr>
        <p:blipFill>
          <a:blip r:embed="rId2"/>
          <a:stretch>
            <a:fillRect/>
          </a:stretch>
        </p:blipFill>
        <p:spPr>
          <a:xfrm>
            <a:off x="0" y="0"/>
            <a:ext cx="12192000" cy="6842676"/>
          </a:xfrm>
          <a:prstGeom prst="rect">
            <a:avLst/>
          </a:prstGeom>
        </p:spPr>
      </p:pic>
      <p:sp>
        <p:nvSpPr>
          <p:cNvPr id="2" name="Title 1"/>
          <p:cNvSpPr>
            <a:spLocks noGrp="1"/>
          </p:cNvSpPr>
          <p:nvPr>
            <p:ph type="title"/>
          </p:nvPr>
        </p:nvSpPr>
        <p:spPr/>
        <p:txBody>
          <a:bodyPr/>
          <a:lstStyle/>
          <a:p>
            <a:r>
              <a:rPr lang="en-US" dirty="0"/>
              <a:t>Examples of disinformation</a:t>
            </a:r>
          </a:p>
        </p:txBody>
      </p:sp>
      <p:pic>
        <p:nvPicPr>
          <p:cNvPr id="4" name="Content Placeholder 3"/>
          <p:cNvPicPr>
            <a:picLocks noGrp="1" noChangeAspect="1"/>
          </p:cNvPicPr>
          <p:nvPr>
            <p:ph idx="1"/>
          </p:nvPr>
        </p:nvPicPr>
        <p:blipFill>
          <a:blip r:embed="rId3"/>
          <a:stretch>
            <a:fillRect/>
          </a:stretch>
        </p:blipFill>
        <p:spPr>
          <a:xfrm>
            <a:off x="2577902" y="533400"/>
            <a:ext cx="6007298" cy="4229100"/>
          </a:xfrm>
          <a:prstGeom prst="rect">
            <a:avLst/>
          </a:prstGeom>
        </p:spPr>
      </p:pic>
    </p:spTree>
    <p:extLst>
      <p:ext uri="{BB962C8B-B14F-4D97-AF65-F5344CB8AC3E}">
        <p14:creationId xmlns:p14="http://schemas.microsoft.com/office/powerpoint/2010/main" val="1106811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3C81B6-1545-4739-90E4-06B3E914FEBC}"/>
              </a:ext>
            </a:extLst>
          </p:cNvPr>
          <p:cNvPicPr>
            <a:picLocks noChangeAspect="1"/>
          </p:cNvPicPr>
          <p:nvPr/>
        </p:nvPicPr>
        <p:blipFill>
          <a:blip r:embed="rId3"/>
          <a:stretch>
            <a:fillRect/>
          </a:stretch>
        </p:blipFill>
        <p:spPr>
          <a:xfrm>
            <a:off x="0" y="0"/>
            <a:ext cx="12192000" cy="6842676"/>
          </a:xfrm>
          <a:prstGeom prst="rect">
            <a:avLst/>
          </a:prstGeom>
        </p:spPr>
      </p:pic>
      <p:sp>
        <p:nvSpPr>
          <p:cNvPr id="2" name="Title 1"/>
          <p:cNvSpPr>
            <a:spLocks noGrp="1"/>
          </p:cNvSpPr>
          <p:nvPr>
            <p:ph type="title"/>
          </p:nvPr>
        </p:nvSpPr>
        <p:spPr/>
        <p:txBody>
          <a:bodyPr/>
          <a:lstStyle/>
          <a:p>
            <a:r>
              <a:rPr lang="en-US" dirty="0"/>
              <a:t>Visual literacy resources</a:t>
            </a:r>
          </a:p>
        </p:txBody>
      </p:sp>
      <p:sp>
        <p:nvSpPr>
          <p:cNvPr id="3" name="Content Placeholder 2"/>
          <p:cNvSpPr>
            <a:spLocks noGrp="1"/>
          </p:cNvSpPr>
          <p:nvPr>
            <p:ph idx="1"/>
          </p:nvPr>
        </p:nvSpPr>
        <p:spPr>
          <a:xfrm>
            <a:off x="684212" y="685800"/>
            <a:ext cx="8534400" cy="4241800"/>
          </a:xfrm>
        </p:spPr>
        <p:txBody>
          <a:bodyPr>
            <a:normAutofit/>
          </a:bodyPr>
          <a:lstStyle/>
          <a:p>
            <a:pPr marL="0" indent="0">
              <a:buNone/>
            </a:pPr>
            <a:r>
              <a:rPr lang="en-US" b="1" dirty="0">
                <a:solidFill>
                  <a:srgbClr val="002060"/>
                </a:solidFill>
              </a:rPr>
              <a:t>RESOURCES:</a:t>
            </a:r>
          </a:p>
          <a:p>
            <a:r>
              <a:rPr lang="en-US" b="1" dirty="0"/>
              <a:t>Google Reverse Search Image </a:t>
            </a:r>
            <a:r>
              <a:rPr lang="en-US" dirty="0"/>
              <a:t>(Search Engine)</a:t>
            </a:r>
            <a:br>
              <a:rPr lang="en-US" dirty="0"/>
            </a:br>
            <a:r>
              <a:rPr lang="en-US" dirty="0"/>
              <a:t>You can Google search an image and the results will display similar images and websites that contain the same images</a:t>
            </a:r>
          </a:p>
          <a:p>
            <a:r>
              <a:rPr lang="en-US" b="1" dirty="0"/>
              <a:t>Snopes </a:t>
            </a:r>
            <a:r>
              <a:rPr lang="en-US" dirty="0"/>
              <a:t>(Website)</a:t>
            </a:r>
          </a:p>
          <a:p>
            <a:pPr marL="0" indent="0">
              <a:buNone/>
            </a:pPr>
            <a:r>
              <a:rPr lang="en-US" dirty="0"/>
              <a:t>	Fact checks text and images</a:t>
            </a:r>
          </a:p>
          <a:p>
            <a:r>
              <a:rPr lang="en-US" b="1" dirty="0" err="1"/>
              <a:t>Tineye</a:t>
            </a:r>
            <a:r>
              <a:rPr lang="en-US" b="1" dirty="0"/>
              <a:t> </a:t>
            </a:r>
            <a:r>
              <a:rPr lang="en-US" dirty="0"/>
              <a:t>(Website)</a:t>
            </a:r>
            <a:br>
              <a:rPr lang="en-US" dirty="0"/>
            </a:br>
            <a:r>
              <a:rPr lang="en-US" dirty="0"/>
              <a:t>	When users upload an image to </a:t>
            </a:r>
            <a:r>
              <a:rPr lang="en-US" dirty="0" err="1"/>
              <a:t>TinEye</a:t>
            </a:r>
            <a:r>
              <a:rPr lang="en-US" dirty="0"/>
              <a:t>, the site reverse image searches to find duplicates and scours the internet for other sites where the image occurs.  </a:t>
            </a:r>
          </a:p>
          <a:p>
            <a:endParaRPr lang="en-US" dirty="0"/>
          </a:p>
        </p:txBody>
      </p:sp>
    </p:spTree>
    <p:extLst>
      <p:ext uri="{BB962C8B-B14F-4D97-AF65-F5344CB8AC3E}">
        <p14:creationId xmlns:p14="http://schemas.microsoft.com/office/powerpoint/2010/main" val="2318375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176B1C-8115-43DC-A95B-86169685D715}"/>
              </a:ext>
            </a:extLst>
          </p:cNvPr>
          <p:cNvPicPr>
            <a:picLocks noChangeAspect="1"/>
          </p:cNvPicPr>
          <p:nvPr/>
        </p:nvPicPr>
        <p:blipFill>
          <a:blip r:embed="rId3"/>
          <a:stretch>
            <a:fillRect/>
          </a:stretch>
        </p:blipFill>
        <p:spPr>
          <a:xfrm>
            <a:off x="0" y="0"/>
            <a:ext cx="12192000" cy="6842676"/>
          </a:xfrm>
          <a:prstGeom prst="rect">
            <a:avLst/>
          </a:prstGeom>
        </p:spPr>
      </p:pic>
      <p:sp>
        <p:nvSpPr>
          <p:cNvPr id="2" name="Title 1"/>
          <p:cNvSpPr>
            <a:spLocks noGrp="1"/>
          </p:cNvSpPr>
          <p:nvPr>
            <p:ph type="title"/>
          </p:nvPr>
        </p:nvSpPr>
        <p:spPr/>
        <p:txBody>
          <a:bodyPr/>
          <a:lstStyle/>
          <a:p>
            <a:r>
              <a:rPr lang="en-US" dirty="0"/>
              <a:t>Visual literacy resources</a:t>
            </a:r>
          </a:p>
        </p:txBody>
      </p:sp>
      <p:sp>
        <p:nvSpPr>
          <p:cNvPr id="3" name="Content Placeholder 2"/>
          <p:cNvSpPr>
            <a:spLocks noGrp="1"/>
          </p:cNvSpPr>
          <p:nvPr>
            <p:ph idx="1"/>
          </p:nvPr>
        </p:nvSpPr>
        <p:spPr/>
        <p:txBody>
          <a:bodyPr>
            <a:normAutofit lnSpcReduction="10000"/>
          </a:bodyPr>
          <a:lstStyle/>
          <a:p>
            <a:endParaRPr lang="en-US" b="1" dirty="0"/>
          </a:p>
          <a:p>
            <a:r>
              <a:rPr lang="en-US" b="1" dirty="0" err="1"/>
              <a:t>Truepic</a:t>
            </a:r>
            <a:r>
              <a:rPr lang="en-US" b="1" i="1" dirty="0"/>
              <a:t> </a:t>
            </a:r>
            <a:r>
              <a:rPr lang="en-US" dirty="0"/>
              <a:t>(App)</a:t>
            </a:r>
          </a:p>
          <a:p>
            <a:pPr marL="0" indent="0">
              <a:buNone/>
            </a:pPr>
            <a:r>
              <a:rPr lang="en-US" dirty="0"/>
              <a:t>	Media consumers can use this free app to validate photos and 	videos from the internet. It uses computational techniques to 	determine whether pixels or metadata seem altered. </a:t>
            </a:r>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lvl="8"/>
            <a:endParaRPr lang="en-US" dirty="0"/>
          </a:p>
        </p:txBody>
      </p:sp>
      <p:pic>
        <p:nvPicPr>
          <p:cNvPr id="9" name="Picture 8" descr="Macintosh HD:Users:antonis:Desktop:abe-lincoln.jpg"/>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213600" y="2362200"/>
            <a:ext cx="4610100" cy="3911599"/>
          </a:xfrm>
          <a:prstGeom prst="rect">
            <a:avLst/>
          </a:prstGeom>
          <a:noFill/>
          <a:ln>
            <a:noFill/>
          </a:ln>
        </p:spPr>
      </p:pic>
    </p:spTree>
    <p:extLst>
      <p:ext uri="{BB962C8B-B14F-4D97-AF65-F5344CB8AC3E}">
        <p14:creationId xmlns:p14="http://schemas.microsoft.com/office/powerpoint/2010/main" val="1207598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C4ECD6-2327-4A89-9587-02BC42BAE3F5}"/>
              </a:ext>
            </a:extLst>
          </p:cNvPr>
          <p:cNvPicPr>
            <a:picLocks noChangeAspect="1"/>
          </p:cNvPicPr>
          <p:nvPr/>
        </p:nvPicPr>
        <p:blipFill>
          <a:blip r:embed="rId3"/>
          <a:stretch>
            <a:fillRect/>
          </a:stretch>
        </p:blipFill>
        <p:spPr>
          <a:xfrm>
            <a:off x="0" y="0"/>
            <a:ext cx="12192000" cy="6842676"/>
          </a:xfrm>
          <a:prstGeom prst="rect">
            <a:avLst/>
          </a:prstGeom>
        </p:spPr>
      </p:pic>
      <p:sp>
        <p:nvSpPr>
          <p:cNvPr id="2" name="Title 1"/>
          <p:cNvSpPr>
            <a:spLocks noGrp="1"/>
          </p:cNvSpPr>
          <p:nvPr>
            <p:ph type="title"/>
          </p:nvPr>
        </p:nvSpPr>
        <p:spPr/>
        <p:txBody>
          <a:bodyPr/>
          <a:lstStyle/>
          <a:p>
            <a:r>
              <a:rPr lang="en-US" dirty="0" err="1"/>
              <a:t>Deepfakes</a:t>
            </a:r>
            <a:endParaRPr lang="en-US" dirty="0"/>
          </a:p>
        </p:txBody>
      </p:sp>
      <p:sp>
        <p:nvSpPr>
          <p:cNvPr id="3" name="Content Placeholder 2"/>
          <p:cNvSpPr>
            <a:spLocks noGrp="1"/>
          </p:cNvSpPr>
          <p:nvPr>
            <p:ph idx="1"/>
          </p:nvPr>
        </p:nvSpPr>
        <p:spPr/>
        <p:txBody>
          <a:bodyPr/>
          <a:lstStyle/>
          <a:p>
            <a:r>
              <a:rPr lang="en-US" dirty="0"/>
              <a:t>The next frontier of disinformation: </a:t>
            </a:r>
            <a:r>
              <a:rPr lang="en-US" dirty="0" err="1"/>
              <a:t>deepfakes</a:t>
            </a:r>
            <a:r>
              <a:rPr lang="en-US" dirty="0"/>
              <a:t> (AI-generated videos designed to fool humans)</a:t>
            </a:r>
          </a:p>
          <a:p>
            <a:r>
              <a:rPr lang="en-US" dirty="0"/>
              <a:t>Being used to discredit politicians, celebrities and CEOs, </a:t>
            </a:r>
            <a:r>
              <a:rPr lang="en-US" dirty="0" err="1"/>
              <a:t>eg</a:t>
            </a:r>
            <a:r>
              <a:rPr lang="en-US" dirty="0"/>
              <a:t>. algorithmically transplanted facial features and audio </a:t>
            </a:r>
            <a:r>
              <a:rPr lang="en-US" dirty="0" err="1"/>
              <a:t>deepfakes</a:t>
            </a:r>
            <a:endParaRPr lang="en-US" dirty="0"/>
          </a:p>
          <a:p>
            <a:r>
              <a:rPr lang="en-US" dirty="0"/>
              <a:t>The new focus of propaganda </a:t>
            </a:r>
          </a:p>
          <a:p>
            <a:r>
              <a:rPr lang="en-US" dirty="0"/>
              <a:t>Technology is developing faster than tech experts can create detection mechanisms</a:t>
            </a:r>
          </a:p>
          <a:p>
            <a:r>
              <a:rPr lang="en-US" dirty="0"/>
              <a:t>Financial Times Magazine, Oct 23, 2019</a:t>
            </a:r>
          </a:p>
          <a:p>
            <a:pPr marL="0" indent="0">
              <a:buNone/>
            </a:pPr>
            <a:endParaRPr lang="en-US" dirty="0"/>
          </a:p>
          <a:p>
            <a:endParaRPr lang="en-US" dirty="0"/>
          </a:p>
        </p:txBody>
      </p:sp>
    </p:spTree>
    <p:extLst>
      <p:ext uri="{BB962C8B-B14F-4D97-AF65-F5344CB8AC3E}">
        <p14:creationId xmlns:p14="http://schemas.microsoft.com/office/powerpoint/2010/main" val="1106325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2B65B7-09B5-4447-918D-E109BAAD3097}"/>
              </a:ext>
            </a:extLst>
          </p:cNvPr>
          <p:cNvPicPr>
            <a:picLocks noChangeAspect="1"/>
          </p:cNvPicPr>
          <p:nvPr/>
        </p:nvPicPr>
        <p:blipFill>
          <a:blip r:embed="rId3"/>
          <a:stretch>
            <a:fillRect/>
          </a:stretch>
        </p:blipFill>
        <p:spPr>
          <a:xfrm>
            <a:off x="0" y="0"/>
            <a:ext cx="12192000" cy="6842676"/>
          </a:xfrm>
          <a:prstGeom prst="rect">
            <a:avLst/>
          </a:prstGeom>
        </p:spPr>
      </p:pic>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normAutofit/>
          </a:bodyPr>
          <a:lstStyle/>
          <a:p>
            <a:endParaRPr lang="en-US" sz="2800" dirty="0"/>
          </a:p>
          <a:p>
            <a:r>
              <a:rPr lang="en-US" sz="2800" dirty="0"/>
              <a:t>THANK YOU!</a:t>
            </a:r>
          </a:p>
          <a:p>
            <a:pPr marL="0" indent="0">
              <a:buNone/>
            </a:pPr>
            <a:endParaRPr lang="en-US" sz="2800" dirty="0"/>
          </a:p>
          <a:p>
            <a:r>
              <a:rPr lang="en-US" sz="2800" dirty="0"/>
              <a:t>DO YOU HAVE ANY </a:t>
            </a:r>
            <a:r>
              <a:rPr lang="en-US" sz="2800" b="1" dirty="0"/>
              <a:t>QUESTIONS or COMMENTS</a:t>
            </a:r>
            <a:r>
              <a:rPr lang="en-US" sz="2800" dirty="0"/>
              <a:t>?</a:t>
            </a:r>
          </a:p>
          <a:p>
            <a:endParaRPr lang="en-US" sz="2800" dirty="0"/>
          </a:p>
          <a:p>
            <a:r>
              <a:rPr lang="en-US" sz="2800" dirty="0"/>
              <a:t>See </a:t>
            </a:r>
            <a:r>
              <a:rPr lang="en-US" sz="2800" dirty="0">
                <a:solidFill>
                  <a:srgbClr val="002060"/>
                </a:solidFill>
              </a:rPr>
              <a:t>Resources</a:t>
            </a:r>
            <a:r>
              <a:rPr lang="en-US" sz="2800" dirty="0"/>
              <a:t> handout</a:t>
            </a:r>
          </a:p>
          <a:p>
            <a:endParaRPr lang="en-US" sz="2800" dirty="0"/>
          </a:p>
        </p:txBody>
      </p:sp>
      <p:sp>
        <p:nvSpPr>
          <p:cNvPr id="4" name="AutoShape 2" descr="Image result for newseum media literacy pos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3318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00EAD1-D533-452B-93C5-CDBDAE02B43F}"/>
              </a:ext>
            </a:extLst>
          </p:cNvPr>
          <p:cNvPicPr>
            <a:picLocks noChangeAspect="1"/>
          </p:cNvPicPr>
          <p:nvPr/>
        </p:nvPicPr>
        <p:blipFill>
          <a:blip r:embed="rId3"/>
          <a:stretch>
            <a:fillRect/>
          </a:stretch>
        </p:blipFill>
        <p:spPr>
          <a:xfrm>
            <a:off x="0" y="0"/>
            <a:ext cx="12192000" cy="6842676"/>
          </a:xfrm>
          <a:prstGeom prst="rect">
            <a:avLst/>
          </a:prstGeom>
        </p:spPr>
      </p:pic>
      <p:sp>
        <p:nvSpPr>
          <p:cNvPr id="2" name="Title 1"/>
          <p:cNvSpPr>
            <a:spLocks noGrp="1"/>
          </p:cNvSpPr>
          <p:nvPr>
            <p:ph type="title"/>
          </p:nvPr>
        </p:nvSpPr>
        <p:spPr/>
        <p:txBody>
          <a:bodyPr/>
          <a:lstStyle/>
          <a:p>
            <a:r>
              <a:rPr lang="en-US" dirty="0"/>
              <a:t>Examples of disinformation</a:t>
            </a:r>
          </a:p>
        </p:txBody>
      </p:sp>
      <p:pic>
        <p:nvPicPr>
          <p:cNvPr id="4" name="Content Placeholder 3"/>
          <p:cNvPicPr>
            <a:picLocks noGrp="1" noChangeAspect="1"/>
          </p:cNvPicPr>
          <p:nvPr>
            <p:ph idx="1"/>
          </p:nvPr>
        </p:nvPicPr>
        <p:blipFill>
          <a:blip r:embed="rId4"/>
          <a:stretch>
            <a:fillRect/>
          </a:stretch>
        </p:blipFill>
        <p:spPr>
          <a:xfrm>
            <a:off x="2654300" y="330200"/>
            <a:ext cx="6210300" cy="4483100"/>
          </a:xfrm>
          <a:prstGeom prst="rect">
            <a:avLst/>
          </a:prstGeom>
        </p:spPr>
      </p:pic>
    </p:spTree>
    <p:extLst>
      <p:ext uri="{BB962C8B-B14F-4D97-AF65-F5344CB8AC3E}">
        <p14:creationId xmlns:p14="http://schemas.microsoft.com/office/powerpoint/2010/main" val="969481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B35B57-66D4-4B3A-B587-9C5EDD53162B}"/>
              </a:ext>
            </a:extLst>
          </p:cNvPr>
          <p:cNvPicPr>
            <a:picLocks noChangeAspect="1"/>
          </p:cNvPicPr>
          <p:nvPr/>
        </p:nvPicPr>
        <p:blipFill>
          <a:blip r:embed="rId3"/>
          <a:stretch>
            <a:fillRect/>
          </a:stretch>
        </p:blipFill>
        <p:spPr>
          <a:xfrm>
            <a:off x="0" y="0"/>
            <a:ext cx="12192000" cy="6842676"/>
          </a:xfrm>
          <a:prstGeom prst="rect">
            <a:avLst/>
          </a:prstGeom>
        </p:spPr>
      </p:pic>
      <p:sp>
        <p:nvSpPr>
          <p:cNvPr id="2" name="Title 1"/>
          <p:cNvSpPr>
            <a:spLocks noGrp="1"/>
          </p:cNvSpPr>
          <p:nvPr>
            <p:ph type="title"/>
          </p:nvPr>
        </p:nvSpPr>
        <p:spPr/>
        <p:txBody>
          <a:bodyPr/>
          <a:lstStyle/>
          <a:p>
            <a:r>
              <a:rPr lang="en-US" dirty="0"/>
              <a:t>Let’s watch this</a:t>
            </a:r>
          </a:p>
        </p:txBody>
      </p:sp>
      <p:sp>
        <p:nvSpPr>
          <p:cNvPr id="3" name="Content Placeholder 2"/>
          <p:cNvSpPr>
            <a:spLocks noGrp="1"/>
          </p:cNvSpPr>
          <p:nvPr>
            <p:ph idx="1"/>
          </p:nvPr>
        </p:nvSpPr>
        <p:spPr/>
        <p:txBody>
          <a:bodyPr/>
          <a:lstStyle/>
          <a:p>
            <a:pPr marL="0" indent="0">
              <a:buNone/>
            </a:pPr>
            <a:r>
              <a:rPr lang="en-US" sz="2800" u="sng" dirty="0">
                <a:solidFill>
                  <a:srgbClr val="002060"/>
                </a:solidFill>
                <a:hlinkClick r:id="rId4"/>
              </a:rPr>
              <a:t>VOA NEWS</a:t>
            </a:r>
          </a:p>
          <a:p>
            <a:r>
              <a:rPr lang="en-US" sz="2800" u="sng" dirty="0">
                <a:solidFill>
                  <a:srgbClr val="002060"/>
                </a:solidFill>
                <a:hlinkClick r:id="rId4"/>
              </a:rPr>
              <a:t>https://learningenglish.voanews.com/a/news-litaracy-introduction-news-through-time/4387984.html</a:t>
            </a:r>
            <a:endParaRPr lang="en-US" sz="2800" dirty="0">
              <a:solidFill>
                <a:srgbClr val="002060"/>
              </a:solidFill>
            </a:endParaRPr>
          </a:p>
          <a:p>
            <a:endParaRPr lang="en-US" dirty="0"/>
          </a:p>
        </p:txBody>
      </p:sp>
    </p:spTree>
    <p:extLst>
      <p:ext uri="{BB962C8B-B14F-4D97-AF65-F5344CB8AC3E}">
        <p14:creationId xmlns:p14="http://schemas.microsoft.com/office/powerpoint/2010/main" val="806682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251B0F-480F-43E2-91B1-0FA5442F576B}"/>
              </a:ext>
            </a:extLst>
          </p:cNvPr>
          <p:cNvPicPr>
            <a:picLocks noChangeAspect="1"/>
          </p:cNvPicPr>
          <p:nvPr/>
        </p:nvPicPr>
        <p:blipFill>
          <a:blip r:embed="rId3"/>
          <a:stretch>
            <a:fillRect/>
          </a:stretch>
        </p:blipFill>
        <p:spPr>
          <a:xfrm>
            <a:off x="0" y="0"/>
            <a:ext cx="12192000" cy="6842676"/>
          </a:xfrm>
          <a:prstGeom prst="rect">
            <a:avLst/>
          </a:prstGeom>
        </p:spPr>
      </p:pic>
      <p:sp>
        <p:nvSpPr>
          <p:cNvPr id="2" name="Title 1"/>
          <p:cNvSpPr>
            <a:spLocks noGrp="1"/>
          </p:cNvSpPr>
          <p:nvPr>
            <p:ph type="title"/>
          </p:nvPr>
        </p:nvSpPr>
        <p:spPr/>
        <p:txBody>
          <a:bodyPr/>
          <a:lstStyle/>
          <a:p>
            <a:r>
              <a:rPr lang="en-US" dirty="0"/>
              <a:t>Critical thinking</a:t>
            </a:r>
          </a:p>
        </p:txBody>
      </p:sp>
      <p:sp>
        <p:nvSpPr>
          <p:cNvPr id="3" name="Content Placeholder 2"/>
          <p:cNvSpPr>
            <a:spLocks noGrp="1"/>
          </p:cNvSpPr>
          <p:nvPr>
            <p:ph idx="1"/>
          </p:nvPr>
        </p:nvSpPr>
        <p:spPr>
          <a:xfrm>
            <a:off x="684212" y="685800"/>
            <a:ext cx="8534400" cy="4051300"/>
          </a:xfrm>
        </p:spPr>
        <p:txBody>
          <a:bodyPr>
            <a:normAutofit lnSpcReduction="10000"/>
          </a:bodyPr>
          <a:lstStyle/>
          <a:p>
            <a:r>
              <a:rPr lang="en-US" i="1" dirty="0"/>
              <a:t>“Critical thinking is the intellectually disciplined process of actively and skillfully conceptualizing, applying, analyzing, synthesizing, and/or evaluating information gathered from, or generated by, observation, experience, reflection, reasoning, or communication, as a guide to belief and action.” (The Foundation for Critical Thinking)</a:t>
            </a:r>
          </a:p>
          <a:p>
            <a:endParaRPr lang="en-US" dirty="0"/>
          </a:p>
          <a:p>
            <a:r>
              <a:rPr lang="en-US" dirty="0"/>
              <a:t>Critical thinking is the objective analysis and evaluation of an issue in order to form a judgment (Oxford Dictionary)</a:t>
            </a:r>
          </a:p>
          <a:p>
            <a:endParaRPr lang="en-US" dirty="0"/>
          </a:p>
          <a:p>
            <a:r>
              <a:rPr lang="en-US" dirty="0"/>
              <a:t>Critical thinking is the analysis of facts to form a judgement (Wikipedia)</a:t>
            </a:r>
          </a:p>
        </p:txBody>
      </p:sp>
    </p:spTree>
    <p:extLst>
      <p:ext uri="{BB962C8B-B14F-4D97-AF65-F5344CB8AC3E}">
        <p14:creationId xmlns:p14="http://schemas.microsoft.com/office/powerpoint/2010/main" val="964579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0131BF0-C1CC-47F1-8136-43375D5B834E}"/>
              </a:ext>
            </a:extLst>
          </p:cNvPr>
          <p:cNvPicPr>
            <a:picLocks noChangeAspect="1"/>
          </p:cNvPicPr>
          <p:nvPr/>
        </p:nvPicPr>
        <p:blipFill>
          <a:blip r:embed="rId3"/>
          <a:stretch>
            <a:fillRect/>
          </a:stretch>
        </p:blipFill>
        <p:spPr>
          <a:xfrm>
            <a:off x="0" y="0"/>
            <a:ext cx="12192000" cy="6842676"/>
          </a:xfrm>
          <a:prstGeom prst="rect">
            <a:avLst/>
          </a:prstGeom>
        </p:spPr>
      </p:pic>
      <p:sp>
        <p:nvSpPr>
          <p:cNvPr id="2" name="Title 1"/>
          <p:cNvSpPr>
            <a:spLocks noGrp="1"/>
          </p:cNvSpPr>
          <p:nvPr>
            <p:ph type="title"/>
          </p:nvPr>
        </p:nvSpPr>
        <p:spPr/>
        <p:txBody>
          <a:bodyPr/>
          <a:lstStyle/>
          <a:p>
            <a:r>
              <a:rPr lang="en-US" dirty="0"/>
              <a:t>Critical thinking				</a:t>
            </a:r>
          </a:p>
        </p:txBody>
      </p:sp>
      <p:sp>
        <p:nvSpPr>
          <p:cNvPr id="3" name="Content Placeholder 2"/>
          <p:cNvSpPr>
            <a:spLocks noGrp="1"/>
          </p:cNvSpPr>
          <p:nvPr>
            <p:ph idx="1"/>
          </p:nvPr>
        </p:nvSpPr>
        <p:spPr>
          <a:xfrm>
            <a:off x="684212" y="685800"/>
            <a:ext cx="9513888" cy="3615267"/>
          </a:xfrm>
        </p:spPr>
        <p:txBody>
          <a:bodyPr/>
          <a:lstStyle/>
          <a:p>
            <a:pPr marL="0" indent="0">
              <a:buNone/>
            </a:pPr>
            <a:endParaRPr lang="en-US" sz="2800" b="1" i="1" dirty="0">
              <a:solidFill>
                <a:schemeClr val="accent6">
                  <a:lumMod val="75000"/>
                </a:schemeClr>
              </a:solidFill>
            </a:endParaRPr>
          </a:p>
          <a:p>
            <a:pPr marL="0" indent="0">
              <a:buNone/>
            </a:pPr>
            <a:r>
              <a:rPr lang="en-US" sz="2800" b="1" i="1" dirty="0">
                <a:solidFill>
                  <a:schemeClr val="accent6">
                    <a:lumMod val="75000"/>
                  </a:schemeClr>
                </a:solidFill>
              </a:rPr>
              <a:t>The great majority of men and women, in ordinary times, pass through life without ever contemplating or criticizing, as a whole, either their own conditions, or those of the world at large.</a:t>
            </a:r>
          </a:p>
          <a:p>
            <a:pPr marL="0" indent="0">
              <a:buNone/>
            </a:pPr>
            <a:r>
              <a:rPr lang="en-US" b="1" i="1" dirty="0">
                <a:solidFill>
                  <a:schemeClr val="accent6">
                    <a:lumMod val="75000"/>
                  </a:schemeClr>
                </a:solidFill>
              </a:rPr>
              <a:t>-</a:t>
            </a:r>
            <a:r>
              <a:rPr lang="en-US" b="1" dirty="0">
                <a:solidFill>
                  <a:schemeClr val="accent6">
                    <a:lumMod val="75000"/>
                  </a:schemeClr>
                </a:solidFill>
              </a:rPr>
              <a:t>Bertrand Russell </a:t>
            </a:r>
          </a:p>
          <a:p>
            <a:pPr marL="0" indent="0" algn="ctr">
              <a:buNone/>
            </a:pPr>
            <a:endParaRPr lang="en-US" b="1" i="1" dirty="0">
              <a:solidFill>
                <a:schemeClr val="accent6">
                  <a:lumMod val="75000"/>
                </a:schemeClr>
              </a:solidFill>
            </a:endParaRPr>
          </a:p>
        </p:txBody>
      </p:sp>
      <p:sp>
        <p:nvSpPr>
          <p:cNvPr id="5" name="AutoShape 2" descr="The Thinker photo painting Photographic Pri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The Thinker photo painting Photographic Pri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C:\Users\JohnsonAJ7\AppData\Local\Microsoft\Windows\INetCache\Content.MSO\9277D47E.tmp"/>
          <p:cNvPicPr/>
          <p:nvPr/>
        </p:nvPicPr>
        <p:blipFill>
          <a:blip r:embed="rId4">
            <a:extLst>
              <a:ext uri="{28A0092B-C50C-407E-A947-70E740481C1C}">
                <a14:useLocalDpi xmlns:a14="http://schemas.microsoft.com/office/drawing/2010/main" val="0"/>
              </a:ext>
            </a:extLst>
          </a:blip>
          <a:srcRect/>
          <a:stretch>
            <a:fillRect/>
          </a:stretch>
        </p:blipFill>
        <p:spPr bwMode="auto">
          <a:xfrm>
            <a:off x="7442200" y="3105150"/>
            <a:ext cx="2755900" cy="3079750"/>
          </a:xfrm>
          <a:prstGeom prst="rect">
            <a:avLst/>
          </a:prstGeom>
          <a:noFill/>
          <a:ln>
            <a:noFill/>
          </a:ln>
        </p:spPr>
      </p:pic>
    </p:spTree>
    <p:extLst>
      <p:ext uri="{BB962C8B-B14F-4D97-AF65-F5344CB8AC3E}">
        <p14:creationId xmlns:p14="http://schemas.microsoft.com/office/powerpoint/2010/main" val="2203641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480EB1-5FA7-4BB1-9FFC-0D94B48BE53B}"/>
              </a:ext>
            </a:extLst>
          </p:cNvPr>
          <p:cNvPicPr>
            <a:picLocks noChangeAspect="1"/>
          </p:cNvPicPr>
          <p:nvPr/>
        </p:nvPicPr>
        <p:blipFill>
          <a:blip r:embed="rId3"/>
          <a:stretch>
            <a:fillRect/>
          </a:stretch>
        </p:blipFill>
        <p:spPr>
          <a:xfrm>
            <a:off x="0" y="0"/>
            <a:ext cx="12192000" cy="6842676"/>
          </a:xfrm>
          <a:prstGeom prst="rect">
            <a:avLst/>
          </a:prstGeom>
        </p:spPr>
      </p:pic>
      <p:sp>
        <p:nvSpPr>
          <p:cNvPr id="2" name="Title 1"/>
          <p:cNvSpPr>
            <a:spLocks noGrp="1"/>
          </p:cNvSpPr>
          <p:nvPr>
            <p:ph type="title"/>
          </p:nvPr>
        </p:nvSpPr>
        <p:spPr/>
        <p:txBody>
          <a:bodyPr/>
          <a:lstStyle/>
          <a:p>
            <a:r>
              <a:rPr lang="en-US" dirty="0"/>
              <a:t>Critical thinking </a:t>
            </a:r>
          </a:p>
        </p:txBody>
      </p:sp>
      <p:sp>
        <p:nvSpPr>
          <p:cNvPr id="3" name="Content Placeholder 2"/>
          <p:cNvSpPr>
            <a:spLocks noGrp="1"/>
          </p:cNvSpPr>
          <p:nvPr>
            <p:ph idx="1"/>
          </p:nvPr>
        </p:nvSpPr>
        <p:spPr>
          <a:xfrm>
            <a:off x="684212" y="685800"/>
            <a:ext cx="8534400" cy="3708400"/>
          </a:xfrm>
        </p:spPr>
        <p:txBody>
          <a:bodyPr>
            <a:normAutofit fontScale="70000" lnSpcReduction="20000"/>
          </a:bodyPr>
          <a:lstStyle/>
          <a:p>
            <a:pPr marL="0" indent="0">
              <a:buNone/>
            </a:pPr>
            <a:r>
              <a:rPr lang="en-US" sz="2600" dirty="0"/>
              <a:t>Someone with critical thinking skills can:</a:t>
            </a:r>
          </a:p>
          <a:p>
            <a:r>
              <a:rPr lang="en-US" sz="2600" b="1" dirty="0"/>
              <a:t>Understand the links between ideas.</a:t>
            </a:r>
          </a:p>
          <a:p>
            <a:r>
              <a:rPr lang="en-US" sz="2600" b="1" dirty="0"/>
              <a:t>Determine the importance and relevance of arguments and ideas.</a:t>
            </a:r>
          </a:p>
          <a:p>
            <a:r>
              <a:rPr lang="en-US" sz="2600" b="1" dirty="0"/>
              <a:t>Recognize, build and appraise arguments.</a:t>
            </a:r>
          </a:p>
          <a:p>
            <a:r>
              <a:rPr lang="en-US" sz="2600" b="1" dirty="0"/>
              <a:t>Identify inconsistencies and errors in reasoning.</a:t>
            </a:r>
          </a:p>
          <a:p>
            <a:r>
              <a:rPr lang="en-US" sz="2600" b="1" dirty="0"/>
              <a:t>Approach problems in a consistent and systematic way.</a:t>
            </a:r>
          </a:p>
          <a:p>
            <a:r>
              <a:rPr lang="en-US" sz="2600" b="1" dirty="0"/>
              <a:t>Reflect on the justification of their own assumptions, beliefs and values.</a:t>
            </a:r>
          </a:p>
          <a:p>
            <a:pPr marL="0" indent="0">
              <a:buNone/>
            </a:pPr>
            <a:br>
              <a:rPr lang="en-US" sz="2600" dirty="0"/>
            </a:br>
            <a:br>
              <a:rPr lang="en-US" sz="2600" dirty="0"/>
            </a:br>
            <a:r>
              <a:rPr lang="en-US" dirty="0"/>
              <a:t>Read more at: </a:t>
            </a:r>
            <a:r>
              <a:rPr lang="en-US" dirty="0">
                <a:hlinkClick r:id="rId4"/>
              </a:rPr>
              <a:t>https://www.skillsyouneed.com/learn/critical-thinking.html</a:t>
            </a:r>
            <a:endParaRPr lang="en-US" dirty="0"/>
          </a:p>
        </p:txBody>
      </p:sp>
    </p:spTree>
    <p:extLst>
      <p:ext uri="{BB962C8B-B14F-4D97-AF65-F5344CB8AC3E}">
        <p14:creationId xmlns:p14="http://schemas.microsoft.com/office/powerpoint/2010/main" val="2637733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2329E8-70F0-43A8-B102-E90783928386}"/>
              </a:ext>
            </a:extLst>
          </p:cNvPr>
          <p:cNvPicPr>
            <a:picLocks noChangeAspect="1"/>
          </p:cNvPicPr>
          <p:nvPr/>
        </p:nvPicPr>
        <p:blipFill>
          <a:blip r:embed="rId3"/>
          <a:stretch>
            <a:fillRect/>
          </a:stretch>
        </p:blipFill>
        <p:spPr>
          <a:xfrm>
            <a:off x="0" y="0"/>
            <a:ext cx="12192000" cy="6842676"/>
          </a:xfrm>
          <a:prstGeom prst="rect">
            <a:avLst/>
          </a:prstGeom>
        </p:spPr>
      </p:pic>
      <p:sp>
        <p:nvSpPr>
          <p:cNvPr id="2" name="Title 1"/>
          <p:cNvSpPr>
            <a:spLocks noGrp="1"/>
          </p:cNvSpPr>
          <p:nvPr>
            <p:ph type="title"/>
          </p:nvPr>
        </p:nvSpPr>
        <p:spPr/>
        <p:txBody>
          <a:bodyPr/>
          <a:lstStyle/>
          <a:p>
            <a:r>
              <a:rPr lang="en-US" dirty="0"/>
              <a:t>Critical thinking</a:t>
            </a:r>
          </a:p>
        </p:txBody>
      </p:sp>
      <p:sp>
        <p:nvSpPr>
          <p:cNvPr id="3" name="Content Placeholder 2"/>
          <p:cNvSpPr>
            <a:spLocks noGrp="1"/>
          </p:cNvSpPr>
          <p:nvPr>
            <p:ph idx="1"/>
          </p:nvPr>
        </p:nvSpPr>
        <p:spPr>
          <a:xfrm>
            <a:off x="684212" y="685800"/>
            <a:ext cx="8534400" cy="4140200"/>
          </a:xfrm>
        </p:spPr>
        <p:txBody>
          <a:bodyPr>
            <a:normAutofit/>
          </a:bodyPr>
          <a:lstStyle/>
          <a:p>
            <a:pPr marL="0" indent="0">
              <a:buNone/>
            </a:pPr>
            <a:r>
              <a:rPr lang="en-US" sz="2800" b="1" dirty="0"/>
              <a:t>WHY IS IT IMPORTANT?</a:t>
            </a:r>
          </a:p>
          <a:p>
            <a:r>
              <a:rPr lang="en-US" sz="2400" dirty="0"/>
              <a:t>Fosters independent thinking and problem-solving</a:t>
            </a:r>
          </a:p>
          <a:p>
            <a:r>
              <a:rPr lang="en-US" sz="2400" dirty="0"/>
              <a:t>Is an important element in creativity and innovation</a:t>
            </a:r>
          </a:p>
          <a:p>
            <a:r>
              <a:rPr lang="en-US" sz="2400" dirty="0"/>
              <a:t>Encourages curiosity and lifelong learning</a:t>
            </a:r>
          </a:p>
          <a:p>
            <a:r>
              <a:rPr lang="en-US" sz="2400" dirty="0"/>
              <a:t>Enables finding alternative solutions to problems</a:t>
            </a:r>
          </a:p>
          <a:p>
            <a:r>
              <a:rPr lang="en-US" sz="2400" dirty="0"/>
              <a:t>Aides strategic thinking and planning</a:t>
            </a:r>
          </a:p>
          <a:p>
            <a:r>
              <a:rPr lang="en-US" sz="2400" dirty="0"/>
              <a:t>Enables rational thinking and logical presentation of ideas</a:t>
            </a:r>
          </a:p>
          <a:p>
            <a:endParaRPr lang="en-US" sz="2400" dirty="0"/>
          </a:p>
          <a:p>
            <a:endParaRPr lang="en-US" sz="2400" dirty="0"/>
          </a:p>
        </p:txBody>
      </p:sp>
    </p:spTree>
    <p:extLst>
      <p:ext uri="{BB962C8B-B14F-4D97-AF65-F5344CB8AC3E}">
        <p14:creationId xmlns:p14="http://schemas.microsoft.com/office/powerpoint/2010/main" val="2584025919"/>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F4B01F029692041A7486645BF369C0F" ma:contentTypeVersion="12" ma:contentTypeDescription="Create a new document." ma:contentTypeScope="" ma:versionID="b323ca2dd23f958e05044af14b1c6e7b">
  <xsd:schema xmlns:xsd="http://www.w3.org/2001/XMLSchema" xmlns:xs="http://www.w3.org/2001/XMLSchema" xmlns:p="http://schemas.microsoft.com/office/2006/metadata/properties" xmlns:ns1="http://schemas.microsoft.com/sharepoint/v3" xmlns:ns3="f9ed9578-d32b-44f4-833c-23a98eae8c72" xmlns:ns4="63cd4b08-1e1e-4154-b8f6-beaff3d9baa2" targetNamespace="http://schemas.microsoft.com/office/2006/metadata/properties" ma:root="true" ma:fieldsID="c940a2efc755836e47cbf212a8eeafff" ns1:_="" ns3:_="" ns4:_="">
    <xsd:import namespace="http://schemas.microsoft.com/sharepoint/v3"/>
    <xsd:import namespace="f9ed9578-d32b-44f4-833c-23a98eae8c72"/>
    <xsd:import namespace="63cd4b08-1e1e-4154-b8f6-beaff3d9baa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ed9578-d32b-44f4-833c-23a98eae8c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cd4b08-1e1e-4154-b8f6-beaff3d9baa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C2E05850-1564-4086-B846-BD749A8D0804}">
  <ds:schemaRefs>
    <ds:schemaRef ds:uri="http://schemas.microsoft.com/sharepoint/v3/contenttype/forms"/>
  </ds:schemaRefs>
</ds:datastoreItem>
</file>

<file path=customXml/itemProps2.xml><?xml version="1.0" encoding="utf-8"?>
<ds:datastoreItem xmlns:ds="http://schemas.openxmlformats.org/officeDocument/2006/customXml" ds:itemID="{8A0EA9F8-E541-4FC5-93E5-F721CDF984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9ed9578-d32b-44f4-833c-23a98eae8c72"/>
    <ds:schemaRef ds:uri="63cd4b08-1e1e-4154-b8f6-beaff3d9ba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A4B1AD-B881-49AB-9207-FEE72A794201}">
  <ds:schemaRefs>
    <ds:schemaRef ds:uri="f9ed9578-d32b-44f4-833c-23a98eae8c72"/>
    <ds:schemaRef ds:uri="http://purl.org/dc/elements/1.1/"/>
    <ds:schemaRef ds:uri="http://schemas.microsoft.com/sharepoint/v3"/>
    <ds:schemaRef ds:uri="http://purl.org/dc/terms/"/>
    <ds:schemaRef ds:uri="http://schemas.openxmlformats.org/package/2006/metadata/core-properties"/>
    <ds:schemaRef ds:uri="http://schemas.microsoft.com/office/2006/documentManagement/types"/>
    <ds:schemaRef ds:uri="63cd4b08-1e1e-4154-b8f6-beaff3d9baa2"/>
    <ds:schemaRef ds:uri="http://schemas.microsoft.com/office/infopath/2007/PartnerControl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Slice</Template>
  <TotalTime>1257</TotalTime>
  <Words>983</Words>
  <Application>Microsoft Office PowerPoint</Application>
  <PresentationFormat>Widescreen</PresentationFormat>
  <Paragraphs>169</Paragraphs>
  <Slides>33</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Calibri</vt:lpstr>
      <vt:lpstr>Century Gothic</vt:lpstr>
      <vt:lpstr>Times New Roman</vt:lpstr>
      <vt:lpstr>Wingdings 3</vt:lpstr>
      <vt:lpstr>Slice</vt:lpstr>
      <vt:lpstr>Is “fake news” real?</vt:lpstr>
      <vt:lpstr>Disinformation</vt:lpstr>
      <vt:lpstr>Examples of disinformation</vt:lpstr>
      <vt:lpstr>Examples of disinformation</vt:lpstr>
      <vt:lpstr>Let’s watch this</vt:lpstr>
      <vt:lpstr>Critical thinking</vt:lpstr>
      <vt:lpstr>Critical thinking    </vt:lpstr>
      <vt:lpstr>Critical thinking </vt:lpstr>
      <vt:lpstr>Critical thinking</vt:lpstr>
      <vt:lpstr>WHAT CAN LIBRARIES DO?</vt:lpstr>
      <vt:lpstr>What can libraries do?</vt:lpstr>
      <vt:lpstr>What can libraries do?</vt:lpstr>
      <vt:lpstr>What can libraries do?</vt:lpstr>
      <vt:lpstr>Library associations and media literacy</vt:lpstr>
      <vt:lpstr>What else can libraries do?</vt:lpstr>
      <vt:lpstr>A-f communication model</vt:lpstr>
      <vt:lpstr>Who would like to share their workshop idea?</vt:lpstr>
      <vt:lpstr>Visual literacy</vt:lpstr>
      <vt:lpstr>Visual literacy</vt:lpstr>
      <vt:lpstr>Is it real?</vt:lpstr>
      <vt:lpstr>Is it real?</vt:lpstr>
      <vt:lpstr>Is it real?</vt:lpstr>
      <vt:lpstr>Is it real?</vt:lpstr>
      <vt:lpstr>Is it real?</vt:lpstr>
      <vt:lpstr>Is it real?</vt:lpstr>
      <vt:lpstr>IS IT REAL?</vt:lpstr>
      <vt:lpstr>Is it real?</vt:lpstr>
      <vt:lpstr>Is it real?</vt:lpstr>
      <vt:lpstr>Visual literacy tips</vt:lpstr>
      <vt:lpstr>Visual literacy resources</vt:lpstr>
      <vt:lpstr>Visual literacy resources</vt:lpstr>
      <vt:lpstr>Deepfakes</vt:lpstr>
      <vt:lpstr>resources</vt:lpstr>
    </vt:vector>
  </TitlesOfParts>
  <Company>U.S. Department of 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“fake news” real?</dc:title>
  <dc:creator>Johnson, Anne J (Rome)</dc:creator>
  <cp:lastModifiedBy>Digolis, George D (Athens)</cp:lastModifiedBy>
  <cp:revision>76</cp:revision>
  <dcterms:created xsi:type="dcterms:W3CDTF">2019-06-13T13:57:21Z</dcterms:created>
  <dcterms:modified xsi:type="dcterms:W3CDTF">2019-11-12T13:22:28Z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665d9ee-429a-4d5f-97cc-cfb56e044a6e_Enabled">
    <vt:lpwstr>True</vt:lpwstr>
  </property>
  <property fmtid="{D5CDD505-2E9C-101B-9397-08002B2CF9AE}" pid="3" name="MSIP_Label_1665d9ee-429a-4d5f-97cc-cfb56e044a6e_SiteId">
    <vt:lpwstr>66cf5074-5afe-48d1-a691-a12b2121f44b</vt:lpwstr>
  </property>
  <property fmtid="{D5CDD505-2E9C-101B-9397-08002B2CF9AE}" pid="4" name="MSIP_Label_1665d9ee-429a-4d5f-97cc-cfb56e044a6e_Owner">
    <vt:lpwstr>JohnsonAJ7@state.gov</vt:lpwstr>
  </property>
  <property fmtid="{D5CDD505-2E9C-101B-9397-08002B2CF9AE}" pid="5" name="MSIP_Label_1665d9ee-429a-4d5f-97cc-cfb56e044a6e_SetDate">
    <vt:lpwstr>2019-10-21T14:29:23.4909057Z</vt:lpwstr>
  </property>
  <property fmtid="{D5CDD505-2E9C-101B-9397-08002B2CF9AE}" pid="6" name="MSIP_Label_1665d9ee-429a-4d5f-97cc-cfb56e044a6e_Name">
    <vt:lpwstr>Unclassified</vt:lpwstr>
  </property>
  <property fmtid="{D5CDD505-2E9C-101B-9397-08002B2CF9AE}" pid="7" name="MSIP_Label_1665d9ee-429a-4d5f-97cc-cfb56e044a6e_Application">
    <vt:lpwstr>Microsoft Azure Information Protection</vt:lpwstr>
  </property>
  <property fmtid="{D5CDD505-2E9C-101B-9397-08002B2CF9AE}" pid="8" name="MSIP_Label_1665d9ee-429a-4d5f-97cc-cfb56e044a6e_ActionId">
    <vt:lpwstr>09c009ab-f408-49b4-a656-758cf8279a48</vt:lpwstr>
  </property>
  <property fmtid="{D5CDD505-2E9C-101B-9397-08002B2CF9AE}" pid="9" name="MSIP_Label_1665d9ee-429a-4d5f-97cc-cfb56e044a6e_Extended_MSFT_Method">
    <vt:lpwstr>Manual</vt:lpwstr>
  </property>
  <property fmtid="{D5CDD505-2E9C-101B-9397-08002B2CF9AE}" pid="10" name="Sensitivity">
    <vt:lpwstr>Unclassified</vt:lpwstr>
  </property>
  <property fmtid="{D5CDD505-2E9C-101B-9397-08002B2CF9AE}" pid="11" name="ContentTypeId">
    <vt:lpwstr>0x010100AF4B01F029692041A7486645BF369C0F</vt:lpwstr>
  </property>
</Properties>
</file>